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本日お話しするのは、AIの「使い方研修」ではありません。御社の中に、現場の困りごとを聞き取り、自分の手でAIのツールを作れる職員──いわば「社内の作り手」を育てる講座です。表紙に並べた4つの数字は、実績ではありません。設計の数字です。実績を飾る代わりに、設計の中身を今日この場で全部開けてお見せします。ですからどうぞ、最後まで疑いながら聞いてください。疑いに耐えるように作ってあ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研修の成果を、満足度アンケートでは測りません。30日後も実際に使われているか──行動の数字を、そのままお渡しします。数字が悪ければ、悪いまま出ます。売る側にとっては、正直、怖い仕組みです。ですが、その怖さごとお引き受けするのが、第1期の講座が信用をいただく唯一の方法だと考えています。翌月、御社の机の上に残るのは、思い出の資料ではなく、この報告書と、動いているツールと、それを直せる職員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初級で「作らない」と線を引いた領域──記録や計画書の中身──は、中級で規程・権限・同意の設計とセットで扱う計画です。上級はまだ構想段階だと、正直に申し上げます。ですが思い描いてみてください。作れる職員が一人育ち、二人になり、やがて教える側に回る──御社の中にツールと作り手が増え続けていく数年後の姿を。進む道が先まで描いてあることは、単年の研修費ではなく、人材への投資としてご判断いただく材料になると考えてい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助成金まわりは、断定する売り方が市場に多い領域です。ですが、判定するのは労働局であって、研修会社ではありません。当方は確認11問を先に整理し、回答が出るまで断定しない方式を選びました。歯切れの悪い売り方に見えるかもしれません。しかし、稟議書に書けるのは、威勢のいい断定ではなく、確認済みの事実だけです。なお本コースは令和8年度末終了予定の時限措置のため、ご検討の時間軸には注意が必要です。申請手続の代行は行いません（社会保険労務士の業務のため。必要な場合は連携先をご紹介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講座としては第1期です。だからこそモニター期は特別条件とし、代わりに30日の実測データを取らせていただいて、次のお客様への証拠にします。実績の代わりに、カリキュラム全文・安全設計・助成金の確認事項をすべて開示しますので、設計で審査してください。</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売り込みの場ではなく、御社の困りごと一つを題材に「作らない・小さく作る・プロに頼む」の三案で考えてみる30分です。解けないものは解けないと申し上げます──それがこの講座の教えていることそのものですから。日程は本日この場でも承り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57万人。国が都道府県ごとの計画を積み上げた公式推計です。この数字を他人事として聞ける経営者は、この業界には一人もいらっしゃらないはずです。採用競争で解決できる規模ではないことも、皆さまが一番ご存じです。残る道はひとつ──今いる職員の時間を、間接業務から取り戻すこと。今日はその具体的な方法を持ってきました。</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どれが悪いという話ではありません。残るものが違う、という話です。一般に、使い方研修は受講直後の満足度が高くても定着が課題になりやすく、システムは現場の変化のたびに外部依存が発生します。三つ目だけが性質の違う投資です──人に技術が残ると、そこから先はツールが増え続ける。本講座はその三つ目、養成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DEは私たちの造語ではなく、海外のIT企業で確立した職種の名前を正直に借りたものです。特徴は「技術者が現場に出向く」こと。本講座はその発想を逆向きに使います──現場を知り尽くした職員に、作る技術を渡す。順番をひとつ入れ替えるだけで、景色は一変します。「困りごとを説明する側」だった現場が、「困りごとを解く側」に変わるの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れは架空の物語ですが、ツールは全部カリキュラム実在のものです。「朝の便り」という名前も、井上が命名式で自分でつけた設定です──ツールに自分で名前をつける文化まで、カリキュラムに実在します。そしてここが肝心なのですが、この朝には、劇的な変化は何も起きていません。たたき台が半日でできる。ただそれだけ。ですがこの小ささこそが、現場で本当に定着する変化の姿です。派手な革命は続きません。静かな朝は、続き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このラストシーンが、本講座の安全思想そのものです。「何でも作れます」と言う職員と、「これは作れません。ここまでなら今すぐできます」と言える職員──監査文化の福祉現場で信頼されるのは、間違いなく後者です。皆さまの事業所に、この一言が言える職員が一人いる。その光景を想像してみてください。この線を引く力は、初回の授業、最初のツールを作る前に教え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前半をあえて生活の題材にしているのは、失敗しても誰も困らないからです。そして、その晩に家族とクイズ大会ができる研修を、面白がらずにいられる人はいません。楽しんで作っているうちに、身につく技能そのものは業務支援ツール開発の技能です。最終回には、職場へ持ち込めるツールの試作版が一つ、受講者の手の中で形になります──本番導入は30日フォローの領域として、正直に切り分けています。「職員を6回も出せない」というご心配には、精神論ではなく調整ガイドの書面でお答えしま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想像してください。運営指導の席で「研修で利用者情報をAIに入れましたか」と問われる場面を。その瞬間に説明に詰まる練習は、本講座には一切ありません──それが設計方針です。注意喚起で守るのではなく、題材の構造で守る。だから、うっかりが起きようがないのです。実地指導を経験された決裁者の方にこそ、この違いを見ていただきたい点です。</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私自身は、1年半かかりました。遠回りもしました。行き止まりの道も歩きました。ただ、プログラミングを知らない現場の人間が、AIと二人三脚で実用のツールを作れるところまで──時代は確かに来ています。その1年半の回り道の中から、最初の12時間で手渡せる近道だけを選び抜いたのが、この講座です。受講者の皆さんには、私が迷った道を歩かせません。</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2ED"/>
        </a:solidFill>
      </p:bgPr>
    </p:bg>
    <p:spTree>
      <p:nvGrpSpPr>
        <p:cNvPr id="1" name=""/>
        <p:cNvGrpSpPr/>
        <p:nvPr/>
      </p:nvGrpSpPr>
      <p:grpSpPr>
        <a:xfrm>
          <a:off x="0" y="0"/>
          <a:ext cx="0" cy="0"/>
          <a:chOff x="0" y="0"/>
          <a:chExt cx="0" cy="0"/>
        </a:xfrm>
      </p:grpSpPr>
      <p:sp>
        <p:nvSpPr>
          <p:cNvPr id="2" name="Text 0"/>
          <p:cNvSpPr/>
          <p:nvPr/>
        </p:nvSpPr>
        <p:spPr>
          <a:xfrm>
            <a:off x="822960" y="777240"/>
            <a:ext cx="10515600" cy="914400"/>
          </a:xfrm>
          <a:prstGeom prst="rect">
            <a:avLst/>
          </a:prstGeom>
          <a:noFill/>
          <a:ln/>
        </p:spPr>
        <p:txBody>
          <a:bodyPr wrap="square" lIns="0" tIns="0" rIns="0" bIns="0" rtlCol="0" anchor="ctr"/>
          <a:lstStyle/>
          <a:p>
            <a:pPr indent="0" marL="0">
              <a:buNone/>
            </a:pPr>
            <a:r>
              <a:rPr lang="en-US" sz="4700" b="1" dirty="0">
                <a:solidFill>
                  <a:srgbClr val="26292E"/>
                </a:solidFill>
                <a:latin typeface="BIZ UDPゴシック" pitchFamily="34" charset="0"/>
                <a:ea typeface="BIZ UDPゴシック" pitchFamily="34" charset="-122"/>
                <a:cs typeface="BIZ UDPゴシック" pitchFamily="34" charset="-120"/>
              </a:rPr>
              <a:t>作れる職員を、社内に。</a:t>
            </a:r>
            <a:endParaRPr lang="en-US" sz="4700" dirty="0"/>
          </a:p>
        </p:txBody>
      </p:sp>
      <p:sp>
        <p:nvSpPr>
          <p:cNvPr id="3" name="Text 1"/>
          <p:cNvSpPr/>
          <p:nvPr/>
        </p:nvSpPr>
        <p:spPr>
          <a:xfrm>
            <a:off x="822960" y="1828800"/>
            <a:ext cx="10515600" cy="457200"/>
          </a:xfrm>
          <a:prstGeom prst="rect">
            <a:avLst/>
          </a:prstGeom>
          <a:noFill/>
          <a:ln/>
        </p:spPr>
        <p:txBody>
          <a:bodyPr wrap="square" lIns="0" tIns="0" rIns="0" bIns="0" rtlCol="0" anchor="ctr"/>
          <a:lstStyle/>
          <a:p>
            <a:pPr indent="0" marL="0">
              <a:buNone/>
            </a:pPr>
            <a:r>
              <a:rPr lang="en-US" sz="2200" b="1" dirty="0">
                <a:solidFill>
                  <a:srgbClr val="1F5748"/>
                </a:solidFill>
                <a:latin typeface="BIZ UDPゴシック" pitchFamily="34" charset="0"/>
                <a:ea typeface="BIZ UDPゴシック" pitchFamily="34" charset="-122"/>
                <a:cs typeface="BIZ UDPゴシック" pitchFamily="34" charset="-120"/>
              </a:rPr>
              <a:t>AIと作る、自分のツールボックス</a:t>
            </a:r>
            <a:pPr indent="0" marL="0">
              <a:buNone/>
            </a:pPr>
            <a:r>
              <a:rPr lang="en-US" sz="1800" dirty="0">
                <a:solidFill>
                  <a:srgbClr val="26292E"/>
                </a:solidFill>
                <a:latin typeface="BIZ UDPゴシック" pitchFamily="34" charset="0"/>
                <a:ea typeface="BIZ UDPゴシック" pitchFamily="34" charset="-122"/>
                <a:cs typeface="BIZ UDPゴシック" pitchFamily="34" charset="-120"/>
              </a:rPr>
              <a:t>  ── 社内FDE養成講座</a:t>
            </a:r>
            <a:endParaRPr lang="en-US" sz="2200" dirty="0"/>
          </a:p>
        </p:txBody>
      </p:sp>
      <p:sp>
        <p:nvSpPr>
          <p:cNvPr id="4" name="Text 2"/>
          <p:cNvSpPr/>
          <p:nvPr/>
        </p:nvSpPr>
        <p:spPr>
          <a:xfrm>
            <a:off x="822960" y="2331720"/>
            <a:ext cx="10515600" cy="320040"/>
          </a:xfrm>
          <a:prstGeom prst="rect">
            <a:avLst/>
          </a:prstGeom>
          <a:noFill/>
          <a:ln/>
        </p:spPr>
        <p:txBody>
          <a:bodyPr wrap="square" lIns="0" tIns="0" rIns="0" bIns="0" rtlCol="0" anchor="ctr"/>
          <a:lstStyle/>
          <a:p>
            <a:pP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正式名称：生成AIを活用した介護・福祉業務支援ツール開発研修（社内開発人材養成コース）</a:t>
            </a:r>
            <a:endParaRPr lang="en-US" sz="1200" dirty="0"/>
          </a:p>
        </p:txBody>
      </p:sp>
      <p:sp>
        <p:nvSpPr>
          <p:cNvPr id="5" name="Shape 3"/>
          <p:cNvSpPr/>
          <p:nvPr/>
        </p:nvSpPr>
        <p:spPr>
          <a:xfrm>
            <a:off x="822960" y="3200400"/>
            <a:ext cx="2542032" cy="196596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6" name="Shape 4"/>
          <p:cNvSpPr/>
          <p:nvPr/>
        </p:nvSpPr>
        <p:spPr>
          <a:xfrm>
            <a:off x="941832" y="3319272"/>
            <a:ext cx="146304" cy="146304"/>
          </a:xfrm>
          <a:prstGeom prst="ellipse">
            <a:avLst/>
          </a:prstGeom>
          <a:solidFill>
            <a:srgbClr val="F4F2ED"/>
          </a:solidFill>
          <a:ln w="22225">
            <a:solidFill>
              <a:srgbClr val="B8892E"/>
            </a:solidFill>
            <a:prstDash val="solid"/>
          </a:ln>
        </p:spPr>
      </p:sp>
      <p:sp>
        <p:nvSpPr>
          <p:cNvPr id="7" name="Text 5"/>
          <p:cNvSpPr/>
          <p:nvPr/>
        </p:nvSpPr>
        <p:spPr>
          <a:xfrm>
            <a:off x="868680" y="3456432"/>
            <a:ext cx="2450592" cy="1022299"/>
          </a:xfrm>
          <a:prstGeom prst="rect">
            <a:avLst/>
          </a:prstGeom>
          <a:noFill/>
          <a:ln/>
        </p:spPr>
        <p:txBody>
          <a:bodyPr wrap="square" lIns="0" tIns="0" rIns="0" bIns="0" rtlCol="0" anchor="ctr"/>
          <a:lstStyle/>
          <a:p>
            <a:pPr algn="ctr" indent="0" marL="0">
              <a:buNone/>
            </a:pPr>
            <a:r>
              <a:rPr lang="en-US" sz="5000" dirty="0">
                <a:solidFill>
                  <a:srgbClr val="26292E"/>
                </a:solidFill>
                <a:latin typeface="Bahnschrift SemiBold" pitchFamily="34" charset="0"/>
                <a:ea typeface="Bahnschrift SemiBold" pitchFamily="34" charset="-122"/>
                <a:cs typeface="Bahnschrift SemiBold" pitchFamily="34" charset="-120"/>
              </a:rPr>
              <a:t>15</a:t>
            </a:r>
            <a:pPr algn="ct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 分</a:t>
            </a:r>
            <a:endParaRPr lang="en-US" sz="5000" dirty="0"/>
          </a:p>
        </p:txBody>
      </p:sp>
      <p:sp>
        <p:nvSpPr>
          <p:cNvPr id="8" name="Text 6"/>
          <p:cNvSpPr/>
          <p:nvPr/>
        </p:nvSpPr>
        <p:spPr>
          <a:xfrm>
            <a:off x="932688" y="4599432"/>
            <a:ext cx="2322576"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初回15分で、</a:t>
            </a:r>
            <a:endParaRPr lang="en-US" sz="1250" dirty="0"/>
          </a:p>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全員のAIが動く</a:t>
            </a:r>
            <a:endParaRPr lang="en-US" sz="1250" dirty="0"/>
          </a:p>
        </p:txBody>
      </p:sp>
      <p:sp>
        <p:nvSpPr>
          <p:cNvPr id="9" name="Shape 7"/>
          <p:cNvSpPr/>
          <p:nvPr/>
        </p:nvSpPr>
        <p:spPr>
          <a:xfrm>
            <a:off x="3584448" y="3200400"/>
            <a:ext cx="2542032" cy="196596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10" name="Shape 8"/>
          <p:cNvSpPr/>
          <p:nvPr/>
        </p:nvSpPr>
        <p:spPr>
          <a:xfrm>
            <a:off x="3703320" y="3319272"/>
            <a:ext cx="146304" cy="146304"/>
          </a:xfrm>
          <a:prstGeom prst="ellipse">
            <a:avLst/>
          </a:prstGeom>
          <a:solidFill>
            <a:srgbClr val="F4F2ED"/>
          </a:solidFill>
          <a:ln w="22225">
            <a:solidFill>
              <a:srgbClr val="B8892E"/>
            </a:solidFill>
            <a:prstDash val="solid"/>
          </a:ln>
        </p:spPr>
      </p:sp>
      <p:sp>
        <p:nvSpPr>
          <p:cNvPr id="11" name="Text 9"/>
          <p:cNvSpPr/>
          <p:nvPr/>
        </p:nvSpPr>
        <p:spPr>
          <a:xfrm>
            <a:off x="3630168" y="3456432"/>
            <a:ext cx="2450592" cy="1022299"/>
          </a:xfrm>
          <a:prstGeom prst="rect">
            <a:avLst/>
          </a:prstGeom>
          <a:noFill/>
          <a:ln/>
        </p:spPr>
        <p:txBody>
          <a:bodyPr wrap="square" lIns="0" tIns="0" rIns="0" bIns="0" rtlCol="0" anchor="ctr"/>
          <a:lstStyle/>
          <a:p>
            <a:pPr algn="ctr" indent="0" marL="0">
              <a:buNone/>
            </a:pPr>
            <a:r>
              <a:rPr lang="en-US" sz="5000" dirty="0">
                <a:solidFill>
                  <a:srgbClr val="26292E"/>
                </a:solidFill>
                <a:latin typeface="Bahnschrift SemiBold" pitchFamily="34" charset="0"/>
                <a:ea typeface="Bahnschrift SemiBold" pitchFamily="34" charset="-122"/>
                <a:cs typeface="Bahnschrift SemiBold" pitchFamily="34" charset="-120"/>
              </a:rPr>
              <a:t>0</a:t>
            </a:r>
            <a:pPr algn="ct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 文字</a:t>
            </a:r>
            <a:endParaRPr lang="en-US" sz="5000" dirty="0"/>
          </a:p>
        </p:txBody>
      </p:sp>
      <p:sp>
        <p:nvSpPr>
          <p:cNvPr id="12" name="Text 10"/>
          <p:cNvSpPr/>
          <p:nvPr/>
        </p:nvSpPr>
        <p:spPr>
          <a:xfrm>
            <a:off x="3694176" y="4599432"/>
            <a:ext cx="2322576"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個人情報</a:t>
            </a:r>
            <a:endParaRPr lang="en-US" sz="1250" dirty="0"/>
          </a:p>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0文字設計</a:t>
            </a:r>
            <a:endParaRPr lang="en-US" sz="1250" dirty="0"/>
          </a:p>
        </p:txBody>
      </p:sp>
      <p:sp>
        <p:nvSpPr>
          <p:cNvPr id="13" name="Shape 11"/>
          <p:cNvSpPr/>
          <p:nvPr/>
        </p:nvSpPr>
        <p:spPr>
          <a:xfrm>
            <a:off x="6345936" y="3200400"/>
            <a:ext cx="2542032" cy="196596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14" name="Shape 12"/>
          <p:cNvSpPr/>
          <p:nvPr/>
        </p:nvSpPr>
        <p:spPr>
          <a:xfrm>
            <a:off x="6464808" y="3319272"/>
            <a:ext cx="146304" cy="146304"/>
          </a:xfrm>
          <a:prstGeom prst="ellipse">
            <a:avLst/>
          </a:prstGeom>
          <a:solidFill>
            <a:srgbClr val="F4F2ED"/>
          </a:solidFill>
          <a:ln w="22225">
            <a:solidFill>
              <a:srgbClr val="B8892E"/>
            </a:solidFill>
            <a:prstDash val="solid"/>
          </a:ln>
        </p:spPr>
      </p:sp>
      <p:sp>
        <p:nvSpPr>
          <p:cNvPr id="15" name="Text 13"/>
          <p:cNvSpPr/>
          <p:nvPr/>
        </p:nvSpPr>
        <p:spPr>
          <a:xfrm>
            <a:off x="6391656" y="3456432"/>
            <a:ext cx="2450592" cy="1022299"/>
          </a:xfrm>
          <a:prstGeom prst="rect">
            <a:avLst/>
          </a:prstGeom>
          <a:noFill/>
          <a:ln/>
        </p:spPr>
        <p:txBody>
          <a:bodyPr wrap="square" lIns="0" tIns="0" rIns="0" bIns="0" rtlCol="0" anchor="ctr"/>
          <a:lstStyle/>
          <a:p>
            <a:pPr algn="ctr" indent="0" marL="0">
              <a:buNone/>
            </a:pPr>
            <a:r>
              <a:rPr lang="en-US" sz="5000" dirty="0">
                <a:solidFill>
                  <a:srgbClr val="26292E"/>
                </a:solidFill>
                <a:latin typeface="Bahnschrift SemiBold" pitchFamily="34" charset="0"/>
                <a:ea typeface="Bahnschrift SemiBold" pitchFamily="34" charset="-122"/>
                <a:cs typeface="Bahnschrift SemiBold" pitchFamily="34" charset="-120"/>
              </a:rPr>
              <a:t>6</a:t>
            </a:r>
            <a:pPr algn="ct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 名</a:t>
            </a:r>
            <a:endParaRPr lang="en-US" sz="5000" dirty="0"/>
          </a:p>
        </p:txBody>
      </p:sp>
      <p:sp>
        <p:nvSpPr>
          <p:cNvPr id="16" name="Text 14"/>
          <p:cNvSpPr/>
          <p:nvPr/>
        </p:nvSpPr>
        <p:spPr>
          <a:xfrm>
            <a:off x="6455664" y="4599432"/>
            <a:ext cx="2322576"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定員6名</a:t>
            </a:r>
            <a:endParaRPr lang="en-US" sz="1250" dirty="0"/>
          </a:p>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（選抜制）</a:t>
            </a:r>
            <a:endParaRPr lang="en-US" sz="1250" dirty="0"/>
          </a:p>
        </p:txBody>
      </p:sp>
      <p:sp>
        <p:nvSpPr>
          <p:cNvPr id="17" name="Shape 15"/>
          <p:cNvSpPr/>
          <p:nvPr/>
        </p:nvSpPr>
        <p:spPr>
          <a:xfrm>
            <a:off x="9107424" y="3200400"/>
            <a:ext cx="2542032" cy="196596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18" name="Shape 16"/>
          <p:cNvSpPr/>
          <p:nvPr/>
        </p:nvSpPr>
        <p:spPr>
          <a:xfrm>
            <a:off x="9226296" y="3319272"/>
            <a:ext cx="146304" cy="146304"/>
          </a:xfrm>
          <a:prstGeom prst="ellipse">
            <a:avLst/>
          </a:prstGeom>
          <a:solidFill>
            <a:srgbClr val="F4F2ED"/>
          </a:solidFill>
          <a:ln w="22225">
            <a:solidFill>
              <a:srgbClr val="B8892E"/>
            </a:solidFill>
            <a:prstDash val="solid"/>
          </a:ln>
        </p:spPr>
      </p:sp>
      <p:sp>
        <p:nvSpPr>
          <p:cNvPr id="19" name="Text 17"/>
          <p:cNvSpPr/>
          <p:nvPr/>
        </p:nvSpPr>
        <p:spPr>
          <a:xfrm>
            <a:off x="9153144" y="3456432"/>
            <a:ext cx="2450592" cy="1022299"/>
          </a:xfrm>
          <a:prstGeom prst="rect">
            <a:avLst/>
          </a:prstGeom>
          <a:noFill/>
          <a:ln/>
        </p:spPr>
        <p:txBody>
          <a:bodyPr wrap="square" lIns="0" tIns="0" rIns="0" bIns="0" rtlCol="0" anchor="ctr"/>
          <a:lstStyle/>
          <a:p>
            <a:pPr algn="ctr" indent="0" marL="0">
              <a:buNone/>
            </a:pPr>
            <a:r>
              <a:rPr lang="en-US" sz="5000" dirty="0">
                <a:solidFill>
                  <a:srgbClr val="26292E"/>
                </a:solidFill>
                <a:latin typeface="Bahnschrift SemiBold" pitchFamily="34" charset="0"/>
                <a:ea typeface="Bahnschrift SemiBold" pitchFamily="34" charset="-122"/>
                <a:cs typeface="Bahnschrift SemiBold" pitchFamily="34" charset="-120"/>
              </a:rPr>
              <a:t>30</a:t>
            </a:r>
            <a:pPr algn="ct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 日</a:t>
            </a:r>
            <a:endParaRPr lang="en-US" sz="5000" dirty="0"/>
          </a:p>
        </p:txBody>
      </p:sp>
      <p:sp>
        <p:nvSpPr>
          <p:cNvPr id="20" name="Text 18"/>
          <p:cNvSpPr/>
          <p:nvPr/>
        </p:nvSpPr>
        <p:spPr>
          <a:xfrm>
            <a:off x="9217152" y="4599432"/>
            <a:ext cx="2322576"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30日実測</a:t>
            </a:r>
            <a:endParaRPr lang="en-US" sz="1250" dirty="0"/>
          </a:p>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レポート付き</a:t>
            </a:r>
            <a:endParaRPr lang="en-US" sz="1250" dirty="0"/>
          </a:p>
        </p:txBody>
      </p:sp>
      <p:sp>
        <p:nvSpPr>
          <p:cNvPr id="21" name="Text 19"/>
          <p:cNvSpPr/>
          <p:nvPr/>
        </p:nvSpPr>
        <p:spPr>
          <a:xfrm>
            <a:off x="822960" y="5532120"/>
            <a:ext cx="10515600" cy="365760"/>
          </a:xfrm>
          <a:prstGeom prst="rect">
            <a:avLst/>
          </a:prstGeom>
          <a:noFill/>
          <a:ln/>
        </p:spPr>
        <p:txBody>
          <a:bodyPr wrap="square" lIns="0" tIns="0" rIns="0" bIns="0" rtlCol="0" anchor="ctr"/>
          <a:lstStyle/>
          <a:p>
            <a:pPr indent="0" marL="0">
              <a:buNone/>
            </a:pPr>
            <a:r>
              <a:rPr lang="en-US" sz="1400" dirty="0">
                <a:solidFill>
                  <a:srgbClr val="26292E"/>
                </a:solidFill>
                <a:latin typeface="BIZ UDPゴシック" pitchFamily="34" charset="0"/>
                <a:ea typeface="BIZ UDPゴシック" pitchFamily="34" charset="-122"/>
                <a:cs typeface="BIZ UDPゴシック" pitchFamily="34" charset="-120"/>
              </a:rPr>
              <a:t>これは実績の数字ではなく、設計の数字です──本日この場で、すべて検証していただけます。</a:t>
            </a:r>
            <a:endParaRPr lang="en-US" sz="1400" dirty="0"/>
          </a:p>
        </p:txBody>
      </p:sp>
      <p:sp>
        <p:nvSpPr>
          <p:cNvPr id="22" name="Text 20"/>
          <p:cNvSpPr/>
          <p:nvPr/>
        </p:nvSpPr>
        <p:spPr>
          <a:xfrm>
            <a:off x="10817352" y="6446520"/>
            <a:ext cx="914400" cy="274320"/>
          </a:xfrm>
          <a:prstGeom prst="rect">
            <a:avLst/>
          </a:prstGeom>
          <a:noFill/>
          <a:ln/>
        </p:spPr>
        <p:txBody>
          <a:bodyPr wrap="square" lIns="0" tIns="0" rIns="0" bIns="0" rtlCol="0" anchor="ctr"/>
          <a:lstStyle/>
          <a:p>
            <a:pPr algn="r" indent="0" marL="0">
              <a:buNone/>
            </a:pPr>
            <a:r>
              <a:rPr lang="en-US" sz="1100" dirty="0">
                <a:solidFill>
                  <a:srgbClr val="9AA89F"/>
                </a:solidFill>
                <a:latin typeface="Bahnschrift" pitchFamily="34" charset="0"/>
                <a:ea typeface="Bahnschrift" pitchFamily="34" charset="-122"/>
                <a:cs typeface="Bahnschrift" pitchFamily="34" charset="-120"/>
              </a:rPr>
              <a:t>FDE-P01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残</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る</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も</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の</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FDE-P10</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翌月、社内に残るもの。</a:t>
            </a:r>
            <a:endParaRPr lang="en-US" sz="4000" dirty="0"/>
          </a:p>
        </p:txBody>
      </p:sp>
      <p:sp>
        <p:nvSpPr>
          <p:cNvPr id="6" name="Text 4"/>
          <p:cNvSpPr/>
          <p:nvPr/>
        </p:nvSpPr>
        <p:spPr>
          <a:xfrm>
            <a:off x="1874520" y="1554480"/>
            <a:ext cx="2103120" cy="777240"/>
          </a:xfrm>
          <a:prstGeom prst="rect">
            <a:avLst/>
          </a:prstGeom>
          <a:noFill/>
          <a:ln/>
        </p:spPr>
        <p:txBody>
          <a:bodyPr wrap="square" lIns="0" tIns="0" rIns="0" bIns="0" rtlCol="0" anchor="t"/>
          <a:lstStyle/>
          <a:p>
            <a:pPr indent="0" marL="0">
              <a:buNone/>
            </a:pPr>
            <a:r>
              <a:rPr lang="en-US" sz="1700" b="1" dirty="0">
                <a:solidFill>
                  <a:srgbClr val="1F5748"/>
                </a:solidFill>
                <a:latin typeface="BIZ UDPゴシック" pitchFamily="34" charset="0"/>
                <a:ea typeface="BIZ UDPゴシック" pitchFamily="34" charset="-122"/>
                <a:cs typeface="BIZ UDPゴシック" pitchFamily="34" charset="-120"/>
              </a:rPr>
              <a:t>ツール</a:t>
            </a:r>
            <a:endParaRPr lang="en-US" sz="1700" dirty="0"/>
          </a:p>
        </p:txBody>
      </p:sp>
      <p:sp>
        <p:nvSpPr>
          <p:cNvPr id="7" name="Text 5"/>
          <p:cNvSpPr/>
          <p:nvPr/>
        </p:nvSpPr>
        <p:spPr>
          <a:xfrm>
            <a:off x="4160520" y="1581912"/>
            <a:ext cx="4663440" cy="868680"/>
          </a:xfrm>
          <a:prstGeom prst="rect">
            <a:avLst/>
          </a:prstGeom>
          <a:noFill/>
          <a:ln/>
        </p:spPr>
        <p:txBody>
          <a:bodyPr wrap="square" lIns="0" tIns="0" rIns="0" bIns="0" rtlCol="0" anchor="ctr"/>
          <a:lstStyle/>
          <a:p>
            <a:pPr indent="0" marL="0">
              <a:lnSpc>
                <a:spcPts val="1800"/>
              </a:lnSpc>
              <a:buNone/>
            </a:pPr>
            <a:r>
              <a:rPr lang="en-US" sz="1250" dirty="0">
                <a:solidFill>
                  <a:srgbClr val="26292E"/>
                </a:solidFill>
                <a:latin typeface="BIZ UDPゴシック" pitchFamily="34" charset="0"/>
                <a:ea typeface="BIZ UDPゴシック" pitchFamily="34" charset="-122"/>
                <a:cs typeface="BIZ UDPゴシック" pitchFamily="34" charset="-120"/>
              </a:rPr>
              <a:t>動くツール 2〜4個（うち職場用1個は試作版まで）。依頼シート・動作点検表つき。事業所に帰属し、退職者の私物になりません。</a:t>
            </a:r>
            <a:endParaRPr lang="en-US" sz="1250" dirty="0"/>
          </a:p>
        </p:txBody>
      </p:sp>
      <p:sp>
        <p:nvSpPr>
          <p:cNvPr id="8" name="Text 6"/>
          <p:cNvSpPr/>
          <p:nvPr/>
        </p:nvSpPr>
        <p:spPr>
          <a:xfrm>
            <a:off x="1874520" y="2468880"/>
            <a:ext cx="2103120" cy="777240"/>
          </a:xfrm>
          <a:prstGeom prst="rect">
            <a:avLst/>
          </a:prstGeom>
          <a:noFill/>
          <a:ln/>
        </p:spPr>
        <p:txBody>
          <a:bodyPr wrap="square" lIns="0" tIns="0" rIns="0" bIns="0" rtlCol="0" anchor="t"/>
          <a:lstStyle/>
          <a:p>
            <a:pPr indent="0" marL="0">
              <a:buNone/>
            </a:pPr>
            <a:r>
              <a:rPr lang="en-US" sz="1700" b="1" dirty="0">
                <a:solidFill>
                  <a:srgbClr val="1F5748"/>
                </a:solidFill>
                <a:latin typeface="BIZ UDPゴシック" pitchFamily="34" charset="0"/>
                <a:ea typeface="BIZ UDPゴシック" pitchFamily="34" charset="-122"/>
                <a:cs typeface="BIZ UDPゴシック" pitchFamily="34" charset="-120"/>
              </a:rPr>
              <a:t>作り手</a:t>
            </a:r>
            <a:endParaRPr lang="en-US" sz="1700" dirty="0"/>
          </a:p>
        </p:txBody>
      </p:sp>
      <p:sp>
        <p:nvSpPr>
          <p:cNvPr id="9" name="Text 7"/>
          <p:cNvSpPr/>
          <p:nvPr/>
        </p:nvSpPr>
        <p:spPr>
          <a:xfrm>
            <a:off x="4160520" y="2496312"/>
            <a:ext cx="4663440" cy="868680"/>
          </a:xfrm>
          <a:prstGeom prst="rect">
            <a:avLst/>
          </a:prstGeom>
          <a:noFill/>
          <a:ln/>
        </p:spPr>
        <p:txBody>
          <a:bodyPr wrap="square" lIns="0" tIns="0" rIns="0" bIns="0" rtlCol="0" anchor="ctr"/>
          <a:lstStyle/>
          <a:p>
            <a:pPr indent="0" marL="0">
              <a:lnSpc>
                <a:spcPts val="1800"/>
              </a:lnSpc>
              <a:buNone/>
            </a:pPr>
            <a:r>
              <a:rPr lang="en-US" sz="1250" dirty="0">
                <a:solidFill>
                  <a:srgbClr val="26292E"/>
                </a:solidFill>
                <a:latin typeface="BIZ UDPゴシック" pitchFamily="34" charset="0"/>
                <a:ea typeface="BIZ UDPゴシック" pitchFamily="34" charset="-122"/>
                <a:cs typeface="BIZ UDPゴシック" pitchFamily="34" charset="-120"/>
              </a:rPr>
              <a:t>聞き取り、作り、直し、「作れない」と言える職員。</a:t>
            </a:r>
            <a:endParaRPr lang="en-US" sz="1250" dirty="0"/>
          </a:p>
        </p:txBody>
      </p:sp>
      <p:sp>
        <p:nvSpPr>
          <p:cNvPr id="10" name="Text 8"/>
          <p:cNvSpPr/>
          <p:nvPr/>
        </p:nvSpPr>
        <p:spPr>
          <a:xfrm>
            <a:off x="1874520" y="3383280"/>
            <a:ext cx="2103120" cy="777240"/>
          </a:xfrm>
          <a:prstGeom prst="rect">
            <a:avLst/>
          </a:prstGeom>
          <a:noFill/>
          <a:ln/>
        </p:spPr>
        <p:txBody>
          <a:bodyPr wrap="square" lIns="0" tIns="0" rIns="0" bIns="0" rtlCol="0" anchor="t"/>
          <a:lstStyle/>
          <a:p>
            <a:pPr indent="0" marL="0">
              <a:buNone/>
            </a:pPr>
            <a:r>
              <a:rPr lang="en-US" sz="1700" b="1" dirty="0">
                <a:solidFill>
                  <a:srgbClr val="1F5748"/>
                </a:solidFill>
                <a:latin typeface="BIZ UDPゴシック" pitchFamily="34" charset="0"/>
                <a:ea typeface="BIZ UDPゴシック" pitchFamily="34" charset="-122"/>
                <a:cs typeface="BIZ UDPゴシック" pitchFamily="34" charset="-120"/>
              </a:rPr>
              <a:t>聞き取りの型</a:t>
            </a:r>
            <a:endParaRPr lang="en-US" sz="1700" dirty="0"/>
          </a:p>
        </p:txBody>
      </p:sp>
      <p:sp>
        <p:nvSpPr>
          <p:cNvPr id="11" name="Text 9"/>
          <p:cNvSpPr/>
          <p:nvPr/>
        </p:nvSpPr>
        <p:spPr>
          <a:xfrm>
            <a:off x="4160520" y="3410712"/>
            <a:ext cx="4663440" cy="868680"/>
          </a:xfrm>
          <a:prstGeom prst="rect">
            <a:avLst/>
          </a:prstGeom>
          <a:noFill/>
          <a:ln/>
        </p:spPr>
        <p:txBody>
          <a:bodyPr wrap="square" lIns="0" tIns="0" rIns="0" bIns="0" rtlCol="0" anchor="ctr"/>
          <a:lstStyle/>
          <a:p>
            <a:pPr indent="0" marL="0">
              <a:lnSpc>
                <a:spcPts val="1800"/>
              </a:lnSpc>
              <a:buNone/>
            </a:pPr>
            <a:r>
              <a:rPr lang="en-US" sz="1250" dirty="0">
                <a:solidFill>
                  <a:srgbClr val="26292E"/>
                </a:solidFill>
                <a:latin typeface="BIZ UDPゴシック" pitchFamily="34" charset="0"/>
                <a:ea typeface="BIZ UDPゴシック" pitchFamily="34" charset="-122"/>
                <a:cs typeface="BIZ UDPゴシック" pitchFamily="34" charset="-120"/>
              </a:rPr>
              <a:t>次のツールを生む「聞き取りの五問」「三案シート」。</a:t>
            </a:r>
            <a:endParaRPr lang="en-US" sz="1250" dirty="0"/>
          </a:p>
        </p:txBody>
      </p:sp>
      <p:sp>
        <p:nvSpPr>
          <p:cNvPr id="12" name="Shape 10"/>
          <p:cNvSpPr/>
          <p:nvPr/>
        </p:nvSpPr>
        <p:spPr>
          <a:xfrm>
            <a:off x="9189720" y="1463040"/>
            <a:ext cx="2514600" cy="3931920"/>
          </a:xfrm>
          <a:prstGeom prst="rect">
            <a:avLst/>
          </a:prstGeom>
          <a:solidFill>
            <a:srgbClr val="FFFFFF"/>
          </a:solidFill>
          <a:ln w="12700">
            <a:solidFill>
              <a:srgbClr val="E4E2D9"/>
            </a:solidFill>
            <a:prstDash val="solid"/>
          </a:ln>
          <a:effectLst>
            <a:outerShdw sx="100000" sy="100000" kx="0" ky="0" algn="bl" rotWithShape="0" blurRad="76200" dist="25400" dir="5400000">
              <a:srgbClr val="26292E">
                <a:alpha val="12000"/>
              </a:srgbClr>
            </a:outerShdw>
          </a:effectLst>
        </p:spPr>
      </p:sp>
      <p:sp>
        <p:nvSpPr>
          <p:cNvPr id="13" name="Text 11"/>
          <p:cNvSpPr/>
          <p:nvPr/>
        </p:nvSpPr>
        <p:spPr>
          <a:xfrm>
            <a:off x="9326880" y="1600200"/>
            <a:ext cx="2240280" cy="274320"/>
          </a:xfrm>
          <a:prstGeom prst="rect">
            <a:avLst/>
          </a:prstGeom>
          <a:noFill/>
          <a:ln/>
        </p:spPr>
        <p:txBody>
          <a:bodyPr wrap="square" lIns="0" tIns="0" rIns="0" bIns="0" rtlCol="0" anchor="ctr"/>
          <a:lstStyle/>
          <a:p>
            <a:pPr indent="0" marL="0">
              <a:buNone/>
            </a:pPr>
            <a:r>
              <a:rPr lang="en-US" sz="1200" b="1" dirty="0">
                <a:solidFill>
                  <a:srgbClr val="26292E"/>
                </a:solidFill>
                <a:latin typeface="BIZ UDPゴシック" pitchFamily="34" charset="0"/>
                <a:ea typeface="BIZ UDPゴシック" pitchFamily="34" charset="-122"/>
                <a:cs typeface="BIZ UDPゴシック" pitchFamily="34" charset="-120"/>
              </a:rPr>
              <a:t>30日実測レポート</a:t>
            </a:r>
            <a:endParaRPr lang="en-US" sz="1200" dirty="0"/>
          </a:p>
        </p:txBody>
      </p:sp>
      <p:sp>
        <p:nvSpPr>
          <p:cNvPr id="14" name="Text 12"/>
          <p:cNvSpPr/>
          <p:nvPr/>
        </p:nvSpPr>
        <p:spPr>
          <a:xfrm>
            <a:off x="9326880" y="1865376"/>
            <a:ext cx="2240280" cy="228600"/>
          </a:xfrm>
          <a:prstGeom prst="rect">
            <a:avLst/>
          </a:prstGeom>
          <a:noFill/>
          <a:ln/>
        </p:spPr>
        <p:txBody>
          <a:bodyPr wrap="square" lIns="0" tIns="0" rIns="0" bIns="0" rtlCol="0" anchor="ctr"/>
          <a:lstStyle/>
          <a:p>
            <a:pPr indent="0" marL="0">
              <a:buNone/>
            </a:pPr>
            <a:r>
              <a:rPr lang="en-US" sz="900" dirty="0">
                <a:solidFill>
                  <a:srgbClr val="9AA89F"/>
                </a:solidFill>
                <a:latin typeface="BIZ UDPゴシック" pitchFamily="34" charset="0"/>
                <a:ea typeface="BIZ UDPゴシック" pitchFamily="34" charset="-122"/>
                <a:cs typeface="BIZ UDPゴシック" pitchFamily="34" charset="-120"/>
              </a:rPr>
              <a:t>様式イメージ・データは記入例</a:t>
            </a:r>
            <a:endParaRPr lang="en-US" sz="900" dirty="0"/>
          </a:p>
        </p:txBody>
      </p:sp>
      <p:sp>
        <p:nvSpPr>
          <p:cNvPr id="15" name="Text 13"/>
          <p:cNvSpPr/>
          <p:nvPr/>
        </p:nvSpPr>
        <p:spPr>
          <a:xfrm>
            <a:off x="9326880" y="2148840"/>
            <a:ext cx="2240280" cy="228600"/>
          </a:xfrm>
          <a:prstGeom prst="rect">
            <a:avLst/>
          </a:prstGeom>
          <a:noFill/>
          <a:ln/>
        </p:spPr>
        <p:txBody>
          <a:bodyPr wrap="square" lIns="0" tIns="0" rIns="0" bIns="0" rtlCol="0" anchor="ctr"/>
          <a:lstStyle/>
          <a:p>
            <a:pPr indent="0" marL="0">
              <a:buNone/>
            </a:pPr>
            <a:r>
              <a:rPr lang="en-US" sz="950" dirty="0">
                <a:solidFill>
                  <a:srgbClr val="9AA89F"/>
                </a:solidFill>
                <a:latin typeface="BIZ UDPゴシック" pitchFamily="34" charset="0"/>
                <a:ea typeface="BIZ UDPゴシック" pitchFamily="34" charset="-122"/>
                <a:cs typeface="BIZ UDPゴシック" pitchFamily="34" charset="-120"/>
              </a:rPr>
              <a:t>使った／使わなかった（開始時 → 30日後）</a:t>
            </a:r>
            <a:endParaRPr lang="en-US" sz="950" dirty="0"/>
          </a:p>
        </p:txBody>
      </p:sp>
      <p:sp>
        <p:nvSpPr>
          <p:cNvPr id="16" name="Shape 14"/>
          <p:cNvSpPr/>
          <p:nvPr/>
        </p:nvSpPr>
        <p:spPr>
          <a:xfrm>
            <a:off x="9601200" y="2743200"/>
            <a:ext cx="502920" cy="411480"/>
          </a:xfrm>
          <a:prstGeom prst="rect">
            <a:avLst/>
          </a:prstGeom>
          <a:solidFill>
            <a:srgbClr val="1F5748">
              <a:alpha val="55000"/>
            </a:srgbClr>
          </a:solidFill>
          <a:ln/>
        </p:spPr>
      </p:sp>
      <p:sp>
        <p:nvSpPr>
          <p:cNvPr id="17" name="Shape 15"/>
          <p:cNvSpPr/>
          <p:nvPr/>
        </p:nvSpPr>
        <p:spPr>
          <a:xfrm>
            <a:off x="10607040" y="2423160"/>
            <a:ext cx="502920" cy="731520"/>
          </a:xfrm>
          <a:prstGeom prst="rect">
            <a:avLst/>
          </a:prstGeom>
          <a:solidFill>
            <a:srgbClr val="1F5748"/>
          </a:solidFill>
          <a:ln/>
        </p:spPr>
      </p:sp>
      <p:sp>
        <p:nvSpPr>
          <p:cNvPr id="18" name="Shape 16"/>
          <p:cNvSpPr/>
          <p:nvPr/>
        </p:nvSpPr>
        <p:spPr>
          <a:xfrm>
            <a:off x="9326880" y="3172968"/>
            <a:ext cx="2240280" cy="0"/>
          </a:xfrm>
          <a:prstGeom prst="line">
            <a:avLst/>
          </a:prstGeom>
          <a:noFill/>
          <a:ln w="9525">
            <a:solidFill>
              <a:srgbClr val="9AA89F"/>
            </a:solidFill>
            <a:prstDash val="solid"/>
          </a:ln>
        </p:spPr>
      </p:sp>
      <p:sp>
        <p:nvSpPr>
          <p:cNvPr id="19" name="Text 17"/>
          <p:cNvSpPr/>
          <p:nvPr/>
        </p:nvSpPr>
        <p:spPr>
          <a:xfrm>
            <a:off x="9555480" y="3218688"/>
            <a:ext cx="2240280" cy="201168"/>
          </a:xfrm>
          <a:prstGeom prst="rect">
            <a:avLst/>
          </a:prstGeom>
          <a:noFill/>
          <a:ln/>
        </p:spPr>
        <p:txBody>
          <a:bodyPr wrap="square" lIns="0" tIns="0" rIns="0" bIns="0" rtlCol="0" anchor="ctr"/>
          <a:lstStyle/>
          <a:p>
            <a:pPr indent="0" marL="0">
              <a:buNone/>
            </a:pPr>
            <a:r>
              <a:rPr lang="en-US" sz="850" dirty="0">
                <a:solidFill>
                  <a:srgbClr val="9AA89F"/>
                </a:solidFill>
                <a:latin typeface="BIZ UDPゴシック" pitchFamily="34" charset="0"/>
                <a:ea typeface="BIZ UDPゴシック" pitchFamily="34" charset="-122"/>
                <a:cs typeface="BIZ UDPゴシック" pitchFamily="34" charset="-120"/>
              </a:rPr>
              <a:t>開始時         30日後</a:t>
            </a:r>
            <a:endParaRPr lang="en-US" sz="850" dirty="0"/>
          </a:p>
        </p:txBody>
      </p:sp>
      <p:sp>
        <p:nvSpPr>
          <p:cNvPr id="20" name="Text 18"/>
          <p:cNvSpPr/>
          <p:nvPr/>
        </p:nvSpPr>
        <p:spPr>
          <a:xfrm>
            <a:off x="9326880" y="3566160"/>
            <a:ext cx="2240280" cy="228600"/>
          </a:xfrm>
          <a:prstGeom prst="rect">
            <a:avLst/>
          </a:prstGeom>
          <a:noFill/>
          <a:ln/>
        </p:spPr>
        <p:txBody>
          <a:bodyPr wrap="square" lIns="0" tIns="0" rIns="0" bIns="0" rtlCol="0" anchor="ctr"/>
          <a:lstStyle/>
          <a:p>
            <a:pPr indent="0" marL="0">
              <a:buNone/>
            </a:pPr>
            <a:r>
              <a:rPr lang="en-US" sz="950" dirty="0">
                <a:solidFill>
                  <a:srgbClr val="9AA89F"/>
                </a:solidFill>
                <a:latin typeface="BIZ UDPゴシック" pitchFamily="34" charset="0"/>
                <a:ea typeface="BIZ UDPゴシック" pitchFamily="34" charset="-122"/>
                <a:cs typeface="BIZ UDPゴシック" pitchFamily="34" charset="-120"/>
              </a:rPr>
              <a:t>作ったツール一覧</a:t>
            </a:r>
            <a:endParaRPr lang="en-US" sz="950" dirty="0"/>
          </a:p>
        </p:txBody>
      </p:sp>
      <p:sp>
        <p:nvSpPr>
          <p:cNvPr id="21" name="Text 19"/>
          <p:cNvSpPr/>
          <p:nvPr/>
        </p:nvSpPr>
        <p:spPr>
          <a:xfrm>
            <a:off x="9326880" y="3794760"/>
            <a:ext cx="2240280" cy="228600"/>
          </a:xfrm>
          <a:prstGeom prst="rect">
            <a:avLst/>
          </a:prstGeom>
          <a:noFill/>
          <a:ln/>
        </p:spPr>
        <p:txBody>
          <a:bodyPr wrap="square" lIns="0" tIns="0" rIns="0" bIns="0" rtlCol="0" anchor="ctr"/>
          <a:lstStyle/>
          <a:p>
            <a:pPr indent="0" marL="0">
              <a:buNone/>
            </a:pPr>
            <a:r>
              <a:rPr lang="en-US" sz="1000" dirty="0">
                <a:solidFill>
                  <a:srgbClr val="26292E"/>
                </a:solidFill>
                <a:latin typeface="BIZ UDPゴシック" pitchFamily="34" charset="0"/>
                <a:ea typeface="BIZ UDPゴシック" pitchFamily="34" charset="-122"/>
                <a:cs typeface="BIZ UDPゴシック" pitchFamily="34" charset="-120"/>
              </a:rPr>
              <a:t>朝いち便 ／ 様式点検係（試作）</a:t>
            </a:r>
            <a:endParaRPr lang="en-US" sz="1000" dirty="0"/>
          </a:p>
        </p:txBody>
      </p:sp>
      <p:sp>
        <p:nvSpPr>
          <p:cNvPr id="22" name="Text 20"/>
          <p:cNvSpPr/>
          <p:nvPr/>
        </p:nvSpPr>
        <p:spPr>
          <a:xfrm>
            <a:off x="9326880" y="4160520"/>
            <a:ext cx="2240280" cy="228600"/>
          </a:xfrm>
          <a:prstGeom prst="rect">
            <a:avLst/>
          </a:prstGeom>
          <a:noFill/>
          <a:ln/>
        </p:spPr>
        <p:txBody>
          <a:bodyPr wrap="square" lIns="0" tIns="0" rIns="0" bIns="0" rtlCol="0" anchor="ctr"/>
          <a:lstStyle/>
          <a:p>
            <a:pPr indent="0" marL="0">
              <a:buNone/>
            </a:pPr>
            <a:r>
              <a:rPr lang="en-US" sz="950" dirty="0">
                <a:solidFill>
                  <a:srgbClr val="9AA89F"/>
                </a:solidFill>
                <a:latin typeface="BIZ UDPゴシック" pitchFamily="34" charset="0"/>
                <a:ea typeface="BIZ UDPゴシック" pitchFamily="34" charset="-122"/>
                <a:cs typeface="BIZ UDPゴシック" pitchFamily="34" charset="-120"/>
              </a:rPr>
              <a:t>見積時間 ⇔ 実測時間の差分</a:t>
            </a:r>
            <a:endParaRPr lang="en-US" sz="950" dirty="0"/>
          </a:p>
        </p:txBody>
      </p:sp>
      <p:sp>
        <p:nvSpPr>
          <p:cNvPr id="23" name="Text 21"/>
          <p:cNvSpPr/>
          <p:nvPr/>
        </p:nvSpPr>
        <p:spPr>
          <a:xfrm>
            <a:off x="9326880" y="4389120"/>
            <a:ext cx="2240280" cy="365760"/>
          </a:xfrm>
          <a:prstGeom prst="rect">
            <a:avLst/>
          </a:prstGeom>
          <a:noFill/>
          <a:ln/>
        </p:spPr>
        <p:txBody>
          <a:bodyPr wrap="square" lIns="0" tIns="0" rIns="0" bIns="0" rtlCol="0" anchor="ctr"/>
          <a:lstStyle/>
          <a:p>
            <a:pPr indent="0" marL="0">
              <a:buNone/>
            </a:pPr>
            <a:r>
              <a:rPr lang="en-US" sz="1600" dirty="0">
                <a:solidFill>
                  <a:srgbClr val="26292E"/>
                </a:solidFill>
                <a:latin typeface="Bahnschrift SemiBold" pitchFamily="34" charset="0"/>
                <a:ea typeface="Bahnschrift SemiBold" pitchFamily="34" charset="-122"/>
                <a:cs typeface="Bahnschrift SemiBold" pitchFamily="34" charset="-120"/>
              </a:rPr>
              <a:t>月 3.5 時間</a:t>
            </a:r>
            <a:pPr indent="0" marL="0">
              <a:buNone/>
            </a:pPr>
            <a:r>
              <a:rPr lang="en-US" sz="900" dirty="0">
                <a:solidFill>
                  <a:srgbClr val="9AA89F"/>
                </a:solidFill>
                <a:latin typeface="BIZ UDPゴシック" pitchFamily="34" charset="0"/>
                <a:ea typeface="BIZ UDPゴシック" pitchFamily="34" charset="-122"/>
                <a:cs typeface="BIZ UDPゴシック" pitchFamily="34" charset="-120"/>
              </a:rPr>
              <a:t>（記入例）</a:t>
            </a:r>
            <a:endParaRPr lang="en-US" sz="1600" dirty="0"/>
          </a:p>
        </p:txBody>
      </p:sp>
      <p:sp>
        <p:nvSpPr>
          <p:cNvPr id="24" name="Shape 22"/>
          <p:cNvSpPr/>
          <p:nvPr/>
        </p:nvSpPr>
        <p:spPr>
          <a:xfrm>
            <a:off x="9326880" y="4892040"/>
            <a:ext cx="658368" cy="237744"/>
          </a:xfrm>
          <a:prstGeom prst="rect">
            <a:avLst/>
          </a:prstGeom>
          <a:solidFill>
            <a:srgbClr val="FFFFFF"/>
          </a:solidFill>
          <a:ln w="19050">
            <a:solidFill>
              <a:srgbClr val="B8892E"/>
            </a:solidFill>
            <a:prstDash val="solid"/>
          </a:ln>
        </p:spPr>
      </p:sp>
      <p:sp>
        <p:nvSpPr>
          <p:cNvPr id="25" name="Text 23"/>
          <p:cNvSpPr/>
          <p:nvPr/>
        </p:nvSpPr>
        <p:spPr>
          <a:xfrm>
            <a:off x="9326880" y="4878324"/>
            <a:ext cx="658368" cy="237744"/>
          </a:xfrm>
          <a:prstGeom prst="rect">
            <a:avLst/>
          </a:prstGeom>
          <a:noFill/>
          <a:ln/>
        </p:spPr>
        <p:txBody>
          <a:bodyPr wrap="square" lIns="0" tIns="0" rIns="0" bIns="0" rtlCol="0" anchor="ctr"/>
          <a:lstStyle/>
          <a:p>
            <a:pPr algn="ctr" indent="0" marL="0">
              <a:buNone/>
            </a:pPr>
            <a:r>
              <a:rPr lang="en-US" sz="950" dirty="0">
                <a:solidFill>
                  <a:srgbClr val="26292E"/>
                </a:solidFill>
                <a:latin typeface="BIZ UDPゴシック" pitchFamily="34" charset="0"/>
                <a:ea typeface="BIZ UDPゴシック" pitchFamily="34" charset="-122"/>
                <a:cs typeface="BIZ UDPゴシック" pitchFamily="34" charset="-120"/>
              </a:rPr>
              <a:t>見込み</a:t>
            </a:r>
            <a:endParaRPr lang="en-US" sz="950" dirty="0"/>
          </a:p>
        </p:txBody>
      </p:sp>
      <p:sp>
        <p:nvSpPr>
          <p:cNvPr id="26" name="Text 24"/>
          <p:cNvSpPr/>
          <p:nvPr/>
        </p:nvSpPr>
        <p:spPr>
          <a:xfrm>
            <a:off x="1874520" y="4709160"/>
            <a:ext cx="6766560" cy="822960"/>
          </a:xfrm>
          <a:prstGeom prst="rect">
            <a:avLst/>
          </a:prstGeom>
          <a:noFill/>
          <a:ln/>
        </p:spPr>
        <p:txBody>
          <a:bodyPr wrap="square" lIns="0" tIns="0" rIns="0" bIns="0" rtlCol="0" anchor="ctr"/>
          <a:lstStyle/>
          <a:p>
            <a:pPr indent="0" marL="0">
              <a:lnSpc>
                <a:spcPts val="2100"/>
              </a:lnSpc>
              <a:buNone/>
            </a:pPr>
            <a:r>
              <a:rPr lang="en-US" sz="1350" dirty="0">
                <a:solidFill>
                  <a:srgbClr val="26292E"/>
                </a:solidFill>
                <a:latin typeface="BIZ UDPゴシック" pitchFamily="34" charset="0"/>
                <a:ea typeface="BIZ UDPゴシック" pitchFamily="34" charset="-122"/>
                <a:cs typeface="BIZ UDPゴシック" pitchFamily="34" charset="-120"/>
              </a:rPr>
              <a:t>修了後30日間の使用状況を実測──毎週の○×記録と30日レポートカードをもとに、報告書1枚に。数字が悪ければ、悪いまま出ます。</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そ</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の</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先</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へ</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FDE-P11</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初級は、はじまり。</a:t>
            </a:r>
            <a:endParaRPr lang="en-US" sz="4000" dirty="0"/>
          </a:p>
        </p:txBody>
      </p:sp>
      <p:sp>
        <p:nvSpPr>
          <p:cNvPr id="6" name="Shape 4"/>
          <p:cNvSpPr/>
          <p:nvPr/>
        </p:nvSpPr>
        <p:spPr>
          <a:xfrm>
            <a:off x="2240280" y="1463040"/>
            <a:ext cx="9079992" cy="1463040"/>
          </a:xfrm>
          <a:prstGeom prst="rect">
            <a:avLst/>
          </a:prstGeom>
          <a:solidFill>
            <a:srgbClr val="FFFFFF"/>
          </a:solidFill>
          <a:ln w="25400">
            <a:solidFill>
              <a:srgbClr val="1F5748"/>
            </a:solidFill>
            <a:prstDash val="solid"/>
          </a:ln>
        </p:spPr>
      </p:sp>
      <p:sp>
        <p:nvSpPr>
          <p:cNvPr id="7" name="Text 5"/>
          <p:cNvSpPr/>
          <p:nvPr/>
        </p:nvSpPr>
        <p:spPr>
          <a:xfrm>
            <a:off x="2606040" y="1627632"/>
            <a:ext cx="8348472" cy="1143000"/>
          </a:xfrm>
          <a:prstGeom prst="rect">
            <a:avLst/>
          </a:prstGeom>
          <a:noFill/>
          <a:ln/>
        </p:spPr>
        <p:txBody>
          <a:bodyPr wrap="square" lIns="0" tIns="0" rIns="0" bIns="0" rtlCol="0" anchor="ctr"/>
          <a:lstStyle/>
          <a:p>
            <a:pPr indent="0" marL="0">
              <a:lnSpc>
                <a:spcPts val="2700"/>
              </a:lnSpc>
              <a:buNone/>
            </a:pPr>
            <a:r>
              <a:rPr lang="en-US" sz="1600" b="1" dirty="0">
                <a:solidFill>
                  <a:srgbClr val="26292E"/>
                </a:solidFill>
                <a:latin typeface="BIZ UDPゴシック" pitchFamily="34" charset="0"/>
                <a:ea typeface="BIZ UDPゴシック" pitchFamily="34" charset="-122"/>
                <a:cs typeface="BIZ UDPゴシック" pitchFamily="34" charset="-120"/>
              </a:rPr>
              <a:t>「ツールはお渡しできます。でも、ツールは借り物になった瞬間に止まります。向こうにも、作れる人を一人──その話から始めませんか」</a:t>
            </a:r>
            <a:endParaRPr lang="en-US" sz="1600" dirty="0"/>
          </a:p>
        </p:txBody>
      </p:sp>
      <p:sp>
        <p:nvSpPr>
          <p:cNvPr id="8" name="Text 6"/>
          <p:cNvSpPr/>
          <p:nvPr/>
        </p:nvSpPr>
        <p:spPr>
          <a:xfrm>
            <a:off x="2240280" y="3017520"/>
            <a:ext cx="9079992" cy="274320"/>
          </a:xfrm>
          <a:prstGeom prst="rect">
            <a:avLst/>
          </a:prstGeom>
          <a:noFill/>
          <a:ln/>
        </p:spPr>
        <p:txBody>
          <a:bodyPr wrap="square" lIns="0" tIns="0" rIns="0" bIns="0" rtlCol="0" anchor="ctr"/>
          <a:lstStyle/>
          <a:p>
            <a:pPr indent="0" marL="0">
              <a:buNone/>
            </a:pPr>
            <a:r>
              <a:rPr lang="en-US" sz="1100" dirty="0">
                <a:solidFill>
                  <a:srgbClr val="9AA89F"/>
                </a:solidFill>
                <a:latin typeface="BIZ UDPゴシック" pitchFamily="34" charset="0"/>
                <a:ea typeface="BIZ UDPゴシック" pitchFamily="34" charset="-122"/>
                <a:cs typeface="BIZ UDPゴシック" pitchFamily="34" charset="-120"/>
              </a:rPr>
              <a:t>続編ストーリー「さらに一年後」より</a:t>
            </a:r>
            <a:endParaRPr lang="en-US" sz="1100" dirty="0"/>
          </a:p>
        </p:txBody>
      </p:sp>
      <p:sp>
        <p:nvSpPr>
          <p:cNvPr id="9" name="Shape 7"/>
          <p:cNvSpPr/>
          <p:nvPr/>
        </p:nvSpPr>
        <p:spPr>
          <a:xfrm>
            <a:off x="1874520" y="3611880"/>
            <a:ext cx="3108960" cy="2103120"/>
          </a:xfrm>
          <a:prstGeom prst="rect">
            <a:avLst/>
          </a:prstGeom>
          <a:solidFill>
            <a:srgbClr val="FFFFFF"/>
          </a:solidFill>
          <a:ln w="9525">
            <a:solidFill>
              <a:srgbClr val="E4E2D9"/>
            </a:solidFill>
            <a:prstDash val="solid"/>
          </a:ln>
        </p:spPr>
      </p:sp>
      <p:sp>
        <p:nvSpPr>
          <p:cNvPr id="10" name="Text 8"/>
          <p:cNvSpPr/>
          <p:nvPr/>
        </p:nvSpPr>
        <p:spPr>
          <a:xfrm>
            <a:off x="2057400" y="3776472"/>
            <a:ext cx="1920240" cy="365760"/>
          </a:xfrm>
          <a:prstGeom prst="rect">
            <a:avLst/>
          </a:prstGeom>
          <a:noFill/>
          <a:ln/>
        </p:spPr>
        <p:txBody>
          <a:bodyPr wrap="square" lIns="0" tIns="0" rIns="0" bIns="0" rtlCol="0" anchor="ctr"/>
          <a:lstStyle/>
          <a:p>
            <a:pPr indent="0" marL="0">
              <a:buNone/>
            </a:pPr>
            <a:r>
              <a:rPr lang="en-US" sz="1600" b="1" dirty="0">
                <a:solidFill>
                  <a:srgbClr val="26292E"/>
                </a:solidFill>
                <a:latin typeface="BIZ UDPゴシック" pitchFamily="34" charset="0"/>
                <a:ea typeface="BIZ UDPゴシック" pitchFamily="34" charset="-122"/>
                <a:cs typeface="BIZ UDPゴシック" pitchFamily="34" charset="-120"/>
              </a:rPr>
              <a:t>初級</a:t>
            </a:r>
            <a:endParaRPr lang="en-US" sz="1600" dirty="0"/>
          </a:p>
        </p:txBody>
      </p:sp>
      <p:sp>
        <p:nvSpPr>
          <p:cNvPr id="11" name="Shape 9"/>
          <p:cNvSpPr/>
          <p:nvPr/>
        </p:nvSpPr>
        <p:spPr>
          <a:xfrm>
            <a:off x="3931920" y="3794760"/>
            <a:ext cx="868680" cy="292608"/>
          </a:xfrm>
          <a:prstGeom prst="rect">
            <a:avLst/>
          </a:prstGeom>
          <a:solidFill>
            <a:srgbClr val="1F5748"/>
          </a:solidFill>
          <a:ln/>
        </p:spPr>
      </p:sp>
      <p:sp>
        <p:nvSpPr>
          <p:cNvPr id="12" name="Text 10"/>
          <p:cNvSpPr/>
          <p:nvPr/>
        </p:nvSpPr>
        <p:spPr>
          <a:xfrm>
            <a:off x="3931920" y="3781044"/>
            <a:ext cx="868680" cy="292608"/>
          </a:xfrm>
          <a:prstGeom prst="rect">
            <a:avLst/>
          </a:prstGeom>
          <a:noFill/>
          <a:ln/>
        </p:spPr>
        <p:txBody>
          <a:bodyPr wrap="square" lIns="0" tIns="0" rIns="0" bIns="0" rtlCol="0" anchor="ctr"/>
          <a:lstStyle/>
          <a:p>
            <a:pPr algn="ctr" indent="0" marL="0">
              <a:buNone/>
            </a:pPr>
            <a:r>
              <a:rPr lang="en-US" sz="950" dirty="0">
                <a:solidFill>
                  <a:srgbClr val="FFFFFF"/>
                </a:solidFill>
                <a:latin typeface="BIZ UDPゴシック" pitchFamily="34" charset="0"/>
                <a:ea typeface="BIZ UDPゴシック" pitchFamily="34" charset="-122"/>
                <a:cs typeface="BIZ UDPゴシック" pitchFamily="34" charset="-120"/>
              </a:rPr>
              <a:t>確定</a:t>
            </a:r>
            <a:endParaRPr lang="en-US" sz="950" dirty="0"/>
          </a:p>
        </p:txBody>
      </p:sp>
      <p:sp>
        <p:nvSpPr>
          <p:cNvPr id="13" name="Text 11"/>
          <p:cNvSpPr/>
          <p:nvPr/>
        </p:nvSpPr>
        <p:spPr>
          <a:xfrm>
            <a:off x="2057400" y="4251960"/>
            <a:ext cx="2743200" cy="1280160"/>
          </a:xfrm>
          <a:prstGeom prst="rect">
            <a:avLst/>
          </a:prstGeom>
          <a:noFill/>
          <a:ln/>
        </p:spPr>
        <p:txBody>
          <a:bodyPr wrap="square" lIns="0" tIns="0" rIns="0" bIns="0" rtlCol="0" anchor="ctr"/>
          <a:lstStyle/>
          <a:p>
            <a:pPr indent="0" marL="0">
              <a:lnSpc>
                <a:spcPts val="1800"/>
              </a:lnSpc>
              <a:buNone/>
            </a:pPr>
            <a:r>
              <a:rPr lang="en-US" sz="1200" dirty="0">
                <a:solidFill>
                  <a:srgbClr val="26292E"/>
                </a:solidFill>
                <a:latin typeface="BIZ UDPゴシック" pitchFamily="34" charset="0"/>
                <a:ea typeface="BIZ UDPゴシック" pitchFamily="34" charset="-122"/>
                <a:cs typeface="BIZ UDPゴシック" pitchFamily="34" charset="-120"/>
              </a:rPr>
              <a:t>本講座</a:t>
            </a:r>
            <a:endParaRPr lang="en-US" sz="1200" dirty="0"/>
          </a:p>
        </p:txBody>
      </p:sp>
      <p:sp>
        <p:nvSpPr>
          <p:cNvPr id="14" name="Shape 12"/>
          <p:cNvSpPr/>
          <p:nvPr/>
        </p:nvSpPr>
        <p:spPr>
          <a:xfrm>
            <a:off x="5212080" y="3611880"/>
            <a:ext cx="3108960" cy="2103120"/>
          </a:xfrm>
          <a:prstGeom prst="rect">
            <a:avLst/>
          </a:prstGeom>
          <a:solidFill>
            <a:srgbClr val="FFFFFF"/>
          </a:solidFill>
          <a:ln w="9525">
            <a:solidFill>
              <a:srgbClr val="E4E2D9"/>
            </a:solidFill>
            <a:prstDash val="solid"/>
          </a:ln>
        </p:spPr>
      </p:sp>
      <p:sp>
        <p:nvSpPr>
          <p:cNvPr id="15" name="Text 13"/>
          <p:cNvSpPr/>
          <p:nvPr/>
        </p:nvSpPr>
        <p:spPr>
          <a:xfrm>
            <a:off x="5394960" y="3776472"/>
            <a:ext cx="1920240" cy="365760"/>
          </a:xfrm>
          <a:prstGeom prst="rect">
            <a:avLst/>
          </a:prstGeom>
          <a:noFill/>
          <a:ln/>
        </p:spPr>
        <p:txBody>
          <a:bodyPr wrap="square" lIns="0" tIns="0" rIns="0" bIns="0" rtlCol="0" anchor="ctr"/>
          <a:lstStyle/>
          <a:p>
            <a:pPr indent="0" marL="0">
              <a:buNone/>
            </a:pPr>
            <a:r>
              <a:rPr lang="en-US" sz="1600" b="1" dirty="0">
                <a:solidFill>
                  <a:srgbClr val="26292E"/>
                </a:solidFill>
                <a:latin typeface="BIZ UDPゴシック" pitchFamily="34" charset="0"/>
                <a:ea typeface="BIZ UDPゴシック" pitchFamily="34" charset="-122"/>
                <a:cs typeface="BIZ UDPゴシック" pitchFamily="34" charset="-120"/>
              </a:rPr>
              <a:t>中級</a:t>
            </a:r>
            <a:endParaRPr lang="en-US" sz="1600" dirty="0"/>
          </a:p>
        </p:txBody>
      </p:sp>
      <p:sp>
        <p:nvSpPr>
          <p:cNvPr id="16" name="Shape 14"/>
          <p:cNvSpPr/>
          <p:nvPr/>
        </p:nvSpPr>
        <p:spPr>
          <a:xfrm>
            <a:off x="7269480" y="3794760"/>
            <a:ext cx="868680" cy="292608"/>
          </a:xfrm>
          <a:prstGeom prst="rect">
            <a:avLst/>
          </a:prstGeom>
          <a:solidFill>
            <a:srgbClr val="B8892E"/>
          </a:solidFill>
          <a:ln/>
        </p:spPr>
      </p:sp>
      <p:sp>
        <p:nvSpPr>
          <p:cNvPr id="17" name="Text 15"/>
          <p:cNvSpPr/>
          <p:nvPr/>
        </p:nvSpPr>
        <p:spPr>
          <a:xfrm>
            <a:off x="7269480" y="3781044"/>
            <a:ext cx="868680" cy="292608"/>
          </a:xfrm>
          <a:prstGeom prst="rect">
            <a:avLst/>
          </a:prstGeom>
          <a:noFill/>
          <a:ln/>
        </p:spPr>
        <p:txBody>
          <a:bodyPr wrap="square" lIns="0" tIns="0" rIns="0" bIns="0" rtlCol="0" anchor="ctr"/>
          <a:lstStyle/>
          <a:p>
            <a:pPr algn="ctr" indent="0" marL="0">
              <a:buNone/>
            </a:pPr>
            <a:r>
              <a:rPr lang="en-US" sz="950" dirty="0">
                <a:solidFill>
                  <a:srgbClr val="FFFFFF"/>
                </a:solidFill>
                <a:latin typeface="BIZ UDPゴシック" pitchFamily="34" charset="0"/>
                <a:ea typeface="BIZ UDPゴシック" pitchFamily="34" charset="-122"/>
                <a:cs typeface="BIZ UDPゴシック" pitchFamily="34" charset="-120"/>
              </a:rPr>
              <a:t>骨子あり</a:t>
            </a:r>
            <a:endParaRPr lang="en-US" sz="950" dirty="0"/>
          </a:p>
        </p:txBody>
      </p:sp>
      <p:sp>
        <p:nvSpPr>
          <p:cNvPr id="18" name="Text 16"/>
          <p:cNvSpPr/>
          <p:nvPr/>
        </p:nvSpPr>
        <p:spPr>
          <a:xfrm>
            <a:off x="5394960" y="4251960"/>
            <a:ext cx="2743200" cy="1280160"/>
          </a:xfrm>
          <a:prstGeom prst="rect">
            <a:avLst/>
          </a:prstGeom>
          <a:noFill/>
          <a:ln/>
        </p:spPr>
        <p:txBody>
          <a:bodyPr wrap="square" lIns="0" tIns="0" rIns="0" bIns="0" rtlCol="0" anchor="ctr"/>
          <a:lstStyle/>
          <a:p>
            <a:pPr indent="0" marL="0">
              <a:lnSpc>
                <a:spcPts val="1800"/>
              </a:lnSpc>
              <a:buNone/>
            </a:pPr>
            <a:r>
              <a:rPr lang="en-US" sz="1200" dirty="0">
                <a:solidFill>
                  <a:srgbClr val="26292E"/>
                </a:solidFill>
                <a:latin typeface="BIZ UDPゴシック" pitchFamily="34" charset="0"/>
                <a:ea typeface="BIZ UDPゴシック" pitchFamily="34" charset="-122"/>
                <a:cs typeface="BIZ UDPゴシック" pitchFamily="34" charset="-120"/>
              </a:rPr>
              <a:t>自動実行・権限とログの管理・利用者情報を扱うツール（計画書ドラフト支援など）を、規程と同意の設計ごと</a:t>
            </a:r>
            <a:endParaRPr lang="en-US" sz="1200" dirty="0"/>
          </a:p>
        </p:txBody>
      </p:sp>
      <p:sp>
        <p:nvSpPr>
          <p:cNvPr id="19" name="Shape 17"/>
          <p:cNvSpPr/>
          <p:nvPr/>
        </p:nvSpPr>
        <p:spPr>
          <a:xfrm>
            <a:off x="8549640" y="3611880"/>
            <a:ext cx="3108960" cy="2103120"/>
          </a:xfrm>
          <a:prstGeom prst="rect">
            <a:avLst/>
          </a:prstGeom>
          <a:solidFill>
            <a:srgbClr val="FFFFFF"/>
          </a:solidFill>
          <a:ln w="9525">
            <a:solidFill>
              <a:srgbClr val="E4E2D9"/>
            </a:solidFill>
            <a:prstDash val="solid"/>
          </a:ln>
        </p:spPr>
      </p:sp>
      <p:sp>
        <p:nvSpPr>
          <p:cNvPr id="20" name="Text 18"/>
          <p:cNvSpPr/>
          <p:nvPr/>
        </p:nvSpPr>
        <p:spPr>
          <a:xfrm>
            <a:off x="8732520" y="3776472"/>
            <a:ext cx="1920240" cy="365760"/>
          </a:xfrm>
          <a:prstGeom prst="rect">
            <a:avLst/>
          </a:prstGeom>
          <a:noFill/>
          <a:ln/>
        </p:spPr>
        <p:txBody>
          <a:bodyPr wrap="square" lIns="0" tIns="0" rIns="0" bIns="0" rtlCol="0" anchor="ctr"/>
          <a:lstStyle/>
          <a:p>
            <a:pPr indent="0" marL="0">
              <a:buNone/>
            </a:pPr>
            <a:r>
              <a:rPr lang="en-US" sz="1600" b="1" dirty="0">
                <a:solidFill>
                  <a:srgbClr val="26292E"/>
                </a:solidFill>
                <a:latin typeface="BIZ UDPゴシック" pitchFamily="34" charset="0"/>
                <a:ea typeface="BIZ UDPゴシック" pitchFamily="34" charset="-122"/>
                <a:cs typeface="BIZ UDPゴシック" pitchFamily="34" charset="-120"/>
              </a:rPr>
              <a:t>上級</a:t>
            </a:r>
            <a:endParaRPr lang="en-US" sz="1600" dirty="0"/>
          </a:p>
        </p:txBody>
      </p:sp>
      <p:sp>
        <p:nvSpPr>
          <p:cNvPr id="21" name="Shape 19"/>
          <p:cNvSpPr/>
          <p:nvPr/>
        </p:nvSpPr>
        <p:spPr>
          <a:xfrm>
            <a:off x="10607040" y="3794760"/>
            <a:ext cx="868680" cy="292608"/>
          </a:xfrm>
          <a:prstGeom prst="rect">
            <a:avLst/>
          </a:prstGeom>
          <a:solidFill>
            <a:srgbClr val="9AA89F"/>
          </a:solidFill>
          <a:ln/>
        </p:spPr>
      </p:sp>
      <p:sp>
        <p:nvSpPr>
          <p:cNvPr id="22" name="Text 20"/>
          <p:cNvSpPr/>
          <p:nvPr/>
        </p:nvSpPr>
        <p:spPr>
          <a:xfrm>
            <a:off x="10607040" y="3781044"/>
            <a:ext cx="868680" cy="292608"/>
          </a:xfrm>
          <a:prstGeom prst="rect">
            <a:avLst/>
          </a:prstGeom>
          <a:noFill/>
          <a:ln/>
        </p:spPr>
        <p:txBody>
          <a:bodyPr wrap="square" lIns="0" tIns="0" rIns="0" bIns="0" rtlCol="0" anchor="ctr"/>
          <a:lstStyle/>
          <a:p>
            <a:pPr algn="ctr" indent="0" marL="0">
              <a:buNone/>
            </a:pPr>
            <a:r>
              <a:rPr lang="en-US" sz="950" dirty="0">
                <a:solidFill>
                  <a:srgbClr val="FFFFFF"/>
                </a:solidFill>
                <a:latin typeface="BIZ UDPゴシック" pitchFamily="34" charset="0"/>
                <a:ea typeface="BIZ UDPゴシック" pitchFamily="34" charset="-122"/>
                <a:cs typeface="BIZ UDPゴシック" pitchFamily="34" charset="-120"/>
              </a:rPr>
              <a:t>構想段階</a:t>
            </a:r>
            <a:endParaRPr lang="en-US" sz="950" dirty="0"/>
          </a:p>
        </p:txBody>
      </p:sp>
      <p:sp>
        <p:nvSpPr>
          <p:cNvPr id="23" name="Text 21"/>
          <p:cNvSpPr/>
          <p:nvPr/>
        </p:nvSpPr>
        <p:spPr>
          <a:xfrm>
            <a:off x="8732520" y="4251960"/>
            <a:ext cx="2743200" cy="1280160"/>
          </a:xfrm>
          <a:prstGeom prst="rect">
            <a:avLst/>
          </a:prstGeom>
          <a:noFill/>
          <a:ln/>
        </p:spPr>
        <p:txBody>
          <a:bodyPr wrap="square" lIns="0" tIns="0" rIns="0" bIns="0" rtlCol="0" anchor="ctr"/>
          <a:lstStyle/>
          <a:p>
            <a:pPr indent="0" marL="0">
              <a:lnSpc>
                <a:spcPts val="1800"/>
              </a:lnSpc>
              <a:buNone/>
            </a:pPr>
            <a:r>
              <a:rPr lang="en-US" sz="1200" dirty="0">
                <a:solidFill>
                  <a:srgbClr val="26292E"/>
                </a:solidFill>
                <a:latin typeface="BIZ UDPゴシック" pitchFamily="34" charset="0"/>
                <a:ea typeface="BIZ UDPゴシック" pitchFamily="34" charset="-122"/>
                <a:cs typeface="BIZ UDPゴシック" pitchFamily="34" charset="-120"/>
              </a:rPr>
              <a:t>修了者が、次の受講者を育てる側に回る</a:t>
            </a:r>
            <a:endParaRPr lang="en-US" sz="1200" dirty="0"/>
          </a:p>
        </p:txBody>
      </p:sp>
      <p:sp>
        <p:nvSpPr>
          <p:cNvPr id="24" name="Text 22"/>
          <p:cNvSpPr/>
          <p:nvPr/>
        </p:nvSpPr>
        <p:spPr>
          <a:xfrm>
            <a:off x="1874520" y="5897880"/>
            <a:ext cx="9811512" cy="320040"/>
          </a:xfrm>
          <a:prstGeom prst="rect">
            <a:avLst/>
          </a:prstGeom>
          <a:noFill/>
          <a:ln/>
        </p:spPr>
        <p:txBody>
          <a:bodyPr wrap="square" lIns="0" tIns="0" rIns="0" bIns="0" rtlCol="0" anchor="ctr"/>
          <a:lstStyle/>
          <a:p>
            <a:pP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上級は構想であり、確定した商品ではありません。</a:t>
            </a:r>
            <a:endParaRPr lang="en-US" sz="1200" dirty="0"/>
          </a:p>
        </p:txBody>
      </p:sp>
      <p:sp>
        <p:nvSpPr>
          <p:cNvPr id="25" name="Text 23"/>
          <p:cNvSpPr/>
          <p:nvPr/>
        </p:nvSpPr>
        <p:spPr>
          <a:xfrm>
            <a:off x="1874520" y="6419088"/>
            <a:ext cx="9811512" cy="274320"/>
          </a:xfrm>
          <a:prstGeom prst="rect">
            <a:avLst/>
          </a:prstGeom>
          <a:noFill/>
          <a:ln/>
        </p:spPr>
        <p:txBody>
          <a:bodyPr wrap="square" lIns="0" tIns="0" rIns="0" bIns="0" rtlCol="0" anchor="ctr"/>
          <a:lstStyle/>
          <a:p>
            <a:pPr algn="l" indent="0" marL="0">
              <a:buNone/>
            </a:pPr>
            <a:r>
              <a:rPr lang="en-US" sz="1100" dirty="0">
                <a:solidFill>
                  <a:srgbClr val="9AA89F"/>
                </a:solidFill>
                <a:latin typeface="BIZ UDPゴシック" pitchFamily="34" charset="0"/>
                <a:ea typeface="BIZ UDPゴシック" pitchFamily="34" charset="-122"/>
                <a:cs typeface="BIZ UDPゴシック" pitchFamily="34" charset="-120"/>
              </a:rPr>
              <a:t>※架空のモデルストーリー・続編です。登場する事業所・人物は実在しません。文中のツールはすべて本講座のカリキュラムに実在します。</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助</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成</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金</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FDE-P12</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断定しない、という設計。</a:t>
            </a:r>
            <a:endParaRPr lang="en-US" sz="4000" dirty="0"/>
          </a:p>
        </p:txBody>
      </p:sp>
      <p:sp>
        <p:nvSpPr>
          <p:cNvPr id="6" name="Text 4"/>
          <p:cNvSpPr/>
          <p:nvPr/>
        </p:nvSpPr>
        <p:spPr>
          <a:xfrm>
            <a:off x="1874520" y="1371600"/>
            <a:ext cx="9811512" cy="685800"/>
          </a:xfrm>
          <a:prstGeom prst="rect">
            <a:avLst/>
          </a:prstGeom>
          <a:noFill/>
          <a:ln/>
        </p:spPr>
        <p:txBody>
          <a:bodyPr wrap="square" lIns="0" tIns="0" rIns="0" bIns="0" rtlCol="0" anchor="ctr"/>
          <a:lstStyle/>
          <a:p>
            <a:pPr indent="0" marL="0">
              <a:lnSpc>
                <a:spcPts val="2300"/>
              </a:lnSpc>
              <a:buNone/>
            </a:pPr>
            <a:r>
              <a:rPr lang="en-US" sz="1450" dirty="0">
                <a:solidFill>
                  <a:srgbClr val="26292E"/>
                </a:solidFill>
                <a:latin typeface="BIZ UDPゴシック" pitchFamily="34" charset="0"/>
                <a:ea typeface="BIZ UDPゴシック" pitchFamily="34" charset="-122"/>
                <a:cs typeface="BIZ UDPゴシック" pitchFamily="34" charset="-120"/>
              </a:rPr>
              <a:t>人材開発支援助成金（事業展開等リスキリング支援コース）の</a:t>
            </a:r>
            <a:pPr indent="0" marL="0">
              <a:lnSpc>
                <a:spcPts val="2300"/>
              </a:lnSpc>
              <a:buNone/>
            </a:pPr>
            <a:r>
              <a:rPr lang="en-US" sz="1450" b="1" dirty="0">
                <a:solidFill>
                  <a:srgbClr val="1F5748"/>
                </a:solidFill>
                <a:latin typeface="BIZ UDPゴシック" pitchFamily="34" charset="0"/>
                <a:ea typeface="BIZ UDPゴシック" pitchFamily="34" charset="-122"/>
                <a:cs typeface="BIZ UDPゴシック" pitchFamily="34" charset="-120"/>
              </a:rPr>
              <a:t>対象となり得る設計です（要確認）。支給の可否は管轄労働局が判定します。</a:t>
            </a:r>
            <a:pPr indent="0" marL="0">
              <a:lnSpc>
                <a:spcPts val="2300"/>
              </a:lnSpc>
              <a:buNone/>
            </a:pPr>
            <a:r>
              <a:rPr lang="en-US" sz="1450" dirty="0">
                <a:solidFill>
                  <a:srgbClr val="26292E"/>
                </a:solidFill>
                <a:latin typeface="BIZ UDPゴシック" pitchFamily="34" charset="0"/>
                <a:ea typeface="BIZ UDPゴシック" pitchFamily="34" charset="-122"/>
                <a:cs typeface="BIZ UDPゴシック" pitchFamily="34" charset="-120"/>
              </a:rPr>
              <a:t>「実質無料」とは申しません。</a:t>
            </a:r>
            <a:endParaRPr lang="en-US" sz="145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1874520" y="2240280"/>
          <a:ext cx="4709160" cy="914400"/>
        </p:xfrm>
        <a:graphic>
          <a:graphicData uri="http://schemas.openxmlformats.org/drawingml/2006/table">
            <a:tbl>
              <a:tblPr/>
              <a:tblGrid>
                <a:gridCol w="3611880"/>
                <a:gridCol w="1097280"/>
              </a:tblGrid>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① 時間割の行単位の算入可否</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② 演習テキストの教材該当性</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③ AI操作演習とDX但し書きの適用</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④ 週1回×6週の訓練期間</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⑤ 小休止10分×6の扱い</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⑥ 技能名による時間割の記載</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bl>
          </a:graphicData>
        </a:graphic>
      </p:graphicFrame>
      <p:graphicFrame>
        <p:nvGraphicFramePr>
          <p:cNvPr id="25" name="Table 1"/>
          <p:cNvGraphicFramePr>
            <a:graphicFrameLocks noGrp="1"/>
          </p:cNvGraphicFramePr>
          <p:nvPr>
            <p:extLst>
              <p:ext uri="{D42A27DB-BD31-4B8C-83A1-F6EECF244321}">
                <p14:modId xmlns:p14="http://schemas.microsoft.com/office/powerpoint/2010/main" val="1579011935"/>
              </p:ext>
            </p:extLst>
          </p:nvPr>
        </p:nvGraphicFramePr>
        <p:xfrm>
          <a:off x="6766560" y="2240280"/>
          <a:ext cx="4709160" cy="914400"/>
        </p:xfrm>
        <a:graphic>
          <a:graphicData uri="http://schemas.openxmlformats.org/drawingml/2006/table">
            <a:tbl>
              <a:tblPr/>
              <a:tblGrid>
                <a:gridCol w="3611880"/>
                <a:gridCol w="1097280"/>
              </a:tblGrid>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⑦ 第0回（環境準備会）の位置づけ</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⑧ 第1回振替日程の計画届上の扱い</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⑨ 年度末要件（開始日か終了日か）</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⑩ 受講率・出席要件と分母の定義</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84048">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⑪ 私生活題材の職務関連性（最重要）</a:t>
                      </a:r>
                      <a:endParaRPr lang="en-US" sz="11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ctr" indent="0" marL="0">
                        <a:buNone/>
                      </a:pPr>
                      <a:r>
                        <a:rPr lang="en-US" sz="1050" b="1" dirty="0">
                          <a:solidFill>
                            <a:srgbClr val="1F5748"/>
                          </a:solidFill>
                          <a:latin typeface="BIZ UDPゴシック" pitchFamily="34" charset="0"/>
                          <a:ea typeface="BIZ UDPゴシック" pitchFamily="34" charset="-122"/>
                          <a:cs typeface="BIZ UDPゴシック" pitchFamily="34" charset="-120"/>
                        </a:rPr>
                        <a:t>整理済み</a:t>
                      </a:r>
                      <a:endParaRPr lang="en-US" sz="1050" dirty="0">
                        <a:latin typeface="BIZ UDPゴシック" charset="0"/>
                        <a:ea typeface="BIZ UDPゴシック" charset="0"/>
                        <a:cs typeface="BIZ UDPゴシック" charset="0"/>
                      </a:endParaRPr>
                    </a:p>
                  </a:txBody>
                  <a:tcPr marL="54864" marR="54864" marT="54864" marB="54864"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bl>
          </a:graphicData>
        </a:graphic>
      </p:graphicFrame>
      <p:sp>
        <p:nvSpPr>
          <p:cNvPr id="9" name="Text 5"/>
          <p:cNvSpPr/>
          <p:nvPr/>
        </p:nvSpPr>
        <p:spPr>
          <a:xfrm>
            <a:off x="1874520" y="4892040"/>
            <a:ext cx="9811512" cy="365760"/>
          </a:xfrm>
          <a:prstGeom prst="rect">
            <a:avLst/>
          </a:prstGeom>
          <a:noFill/>
          <a:ln/>
        </p:spPr>
        <p:txBody>
          <a:bodyPr wrap="square" lIns="0" tIns="0" rIns="0" bIns="0" rtlCol="0" anchor="ctr"/>
          <a:lstStyle/>
          <a:p>
            <a:pPr indent="0" marL="0">
              <a:buNone/>
            </a:pPr>
            <a:r>
              <a:rPr lang="en-US" sz="1300" b="1" dirty="0">
                <a:solidFill>
                  <a:srgbClr val="26292E"/>
                </a:solidFill>
                <a:latin typeface="BIZ UDPゴシック" pitchFamily="34" charset="0"/>
                <a:ea typeface="BIZ UDPゴシック" pitchFamily="34" charset="-122"/>
                <a:cs typeface="BIZ UDPゴシック" pitchFamily="34" charset="-120"/>
              </a:rPr>
              <a:t>労働局への確認11問 ── 現況：整理済み・相談日程調整中。回答が出た項目は、回答全文をそのまま開示します。</a:t>
            </a:r>
            <a:endParaRPr lang="en-US" sz="1300" dirty="0"/>
          </a:p>
        </p:txBody>
      </p:sp>
      <p:sp>
        <p:nvSpPr>
          <p:cNvPr id="10" name="Text 6"/>
          <p:cNvSpPr/>
          <p:nvPr/>
        </p:nvSpPr>
        <p:spPr>
          <a:xfrm>
            <a:off x="1874520" y="5349240"/>
            <a:ext cx="9811512" cy="914400"/>
          </a:xfrm>
          <a:prstGeom prst="rect">
            <a:avLst/>
          </a:prstGeom>
          <a:noFill/>
          <a:ln/>
        </p:spPr>
        <p:txBody>
          <a:bodyPr wrap="square" lIns="0" tIns="0" rIns="0" bIns="0" rtlCol="0" anchor="ctr"/>
          <a:lstStyle/>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時間割の算入区分・計画届に書く技能名まで、監査に耐える形で作り込んだ設計図ごとお渡しします。</a:t>
            </a:r>
            <a:endParaRPr lang="en-US" sz="1300" dirty="0"/>
          </a:p>
          <a:p>
            <a:pPr indent="0" marL="0">
              <a:lnSpc>
                <a:spcPts val="2000"/>
              </a:lnSpc>
              <a:buNone/>
            </a:pPr>
            <a:r>
              <a:rPr lang="en-US" sz="1150" dirty="0">
                <a:solidFill>
                  <a:srgbClr val="9AA89F"/>
                </a:solidFill>
                <a:latin typeface="BIZ UDPゴシック" pitchFamily="34" charset="0"/>
                <a:ea typeface="BIZ UDPゴシック" pitchFamily="34" charset="-122"/>
                <a:cs typeface="BIZ UDPゴシック" pitchFamily="34" charset="-120"/>
              </a:rPr>
              <a:t>申請手続の代行は行いません（社会保険労務士の業務のため。必要な場合は連携先をご紹介します）。本コースは令和8年度末終了予定の時限措置です。</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価</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格</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と</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定</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員</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FDE-P13</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6名は、品質装置です。</a:t>
            </a:r>
            <a:endParaRPr lang="en-US" sz="4000" dirty="0"/>
          </a:p>
        </p:txBody>
      </p:sp>
      <p:sp>
        <p:nvSpPr>
          <p:cNvPr id="6" name="Shape 4"/>
          <p:cNvSpPr/>
          <p:nvPr/>
        </p:nvSpPr>
        <p:spPr>
          <a:xfrm>
            <a:off x="1874520" y="1554480"/>
            <a:ext cx="2377440" cy="210312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7" name="Shape 5"/>
          <p:cNvSpPr/>
          <p:nvPr/>
        </p:nvSpPr>
        <p:spPr>
          <a:xfrm>
            <a:off x="1993392" y="1673352"/>
            <a:ext cx="146304" cy="146304"/>
          </a:xfrm>
          <a:prstGeom prst="ellipse">
            <a:avLst/>
          </a:prstGeom>
          <a:solidFill>
            <a:srgbClr val="F4F2ED"/>
          </a:solidFill>
          <a:ln w="22225">
            <a:solidFill>
              <a:srgbClr val="B8892E"/>
            </a:solidFill>
            <a:prstDash val="solid"/>
          </a:ln>
        </p:spPr>
      </p:sp>
      <p:sp>
        <p:nvSpPr>
          <p:cNvPr id="8" name="Text 6"/>
          <p:cNvSpPr/>
          <p:nvPr/>
        </p:nvSpPr>
        <p:spPr>
          <a:xfrm>
            <a:off x="1920240" y="1810512"/>
            <a:ext cx="2286000" cy="1093622"/>
          </a:xfrm>
          <a:prstGeom prst="rect">
            <a:avLst/>
          </a:prstGeom>
          <a:noFill/>
          <a:ln/>
        </p:spPr>
        <p:txBody>
          <a:bodyPr wrap="square" lIns="0" tIns="0" rIns="0" bIns="0" rtlCol="0" anchor="ctr"/>
          <a:lstStyle/>
          <a:p>
            <a:pPr algn="ctr" indent="0" marL="0">
              <a:buNone/>
            </a:pPr>
            <a:r>
              <a:rPr lang="en-US" sz="7600" dirty="0">
                <a:solidFill>
                  <a:srgbClr val="26292E"/>
                </a:solidFill>
                <a:latin typeface="Bahnschrift SemiBold" pitchFamily="34" charset="0"/>
                <a:ea typeface="Bahnschrift SemiBold" pitchFamily="34" charset="-122"/>
                <a:cs typeface="Bahnschrift SemiBold" pitchFamily="34" charset="-120"/>
              </a:rPr>
              <a:t>6</a:t>
            </a:r>
            <a:pPr algn="ctr" indent="0" marL="0">
              <a:buNone/>
            </a:pPr>
            <a:r>
              <a:rPr lang="en-US" sz="2600" b="1" dirty="0">
                <a:solidFill>
                  <a:srgbClr val="26292E"/>
                </a:solidFill>
                <a:latin typeface="BIZ UDPゴシック" pitchFamily="34" charset="0"/>
                <a:ea typeface="BIZ UDPゴシック" pitchFamily="34" charset="-122"/>
                <a:cs typeface="BIZ UDPゴシック" pitchFamily="34" charset="-120"/>
              </a:rPr>
              <a:t> 名</a:t>
            </a:r>
            <a:endParaRPr lang="en-US" sz="7600" dirty="0"/>
          </a:p>
        </p:txBody>
      </p:sp>
      <p:sp>
        <p:nvSpPr>
          <p:cNvPr id="9" name="Text 7"/>
          <p:cNvSpPr/>
          <p:nvPr/>
        </p:nvSpPr>
        <p:spPr>
          <a:xfrm>
            <a:off x="1984248" y="3090672"/>
            <a:ext cx="2157984"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定員（選抜制）</a:t>
            </a:r>
            <a:endParaRPr lang="en-US" sz="1250" dirty="0"/>
          </a:p>
        </p:txBody>
      </p:sp>
      <p:sp>
        <p:nvSpPr>
          <p:cNvPr id="10" name="Text 8"/>
          <p:cNvSpPr/>
          <p:nvPr/>
        </p:nvSpPr>
        <p:spPr>
          <a:xfrm>
            <a:off x="4617720" y="1508760"/>
            <a:ext cx="7068312" cy="2286000"/>
          </a:xfrm>
          <a:prstGeom prst="rect">
            <a:avLst/>
          </a:prstGeom>
          <a:noFill/>
          <a:ln/>
        </p:spPr>
        <p:txBody>
          <a:bodyPr wrap="square" lIns="0" tIns="0" rIns="0" bIns="0" rtlCol="0" anchor="ctr"/>
          <a:lstStyle/>
          <a:p>
            <a:pPr indent="0" marL="0">
              <a:lnSpc>
                <a:spcPts val="2200"/>
              </a:lnSpc>
              <a:buNone/>
            </a:pPr>
            <a:r>
              <a:rPr lang="en-US" sz="1350" dirty="0">
                <a:solidFill>
                  <a:srgbClr val="26292E"/>
                </a:solidFill>
                <a:latin typeface="BIZ UDPゴシック" pitchFamily="34" charset="0"/>
                <a:ea typeface="BIZ UDPゴシック" pitchFamily="34" charset="-122"/>
                <a:cs typeface="BIZ UDPゴシック" pitchFamily="34" charset="-120"/>
              </a:rPr>
              <a:t>申込時に「困りごとシート」をご提出いただき、12時間で解ける案件かを審査します。</a:t>
            </a:r>
            <a:endParaRPr lang="en-US" sz="1350" dirty="0"/>
          </a:p>
          <a:p>
            <a:pPr indent="0" marL="0">
              <a:lnSpc>
                <a:spcPts val="2200"/>
              </a:lnSpc>
              <a:buNone/>
            </a:pPr>
            <a:r>
              <a:rPr lang="en-US" sz="1350" b="1" dirty="0">
                <a:solidFill>
                  <a:srgbClr val="26292E"/>
                </a:solidFill>
                <a:latin typeface="BIZ UDPゴシック" pitchFamily="34" charset="0"/>
                <a:ea typeface="BIZ UDPゴシック" pitchFamily="34" charset="-122"/>
                <a:cs typeface="BIZ UDPゴシック" pitchFamily="34" charset="-120"/>
              </a:rPr>
              <a:t>講師が全員の名前と職場の事情を覚えたまま最終回まで伴走できる上限が、6名です。</a:t>
            </a:r>
            <a:endParaRPr lang="en-US" sz="1350" dirty="0"/>
          </a:p>
          <a:p>
            <a:pPr indent="0" marL="0">
              <a:lnSpc>
                <a:spcPts val="2200"/>
              </a:lnSpc>
              <a:buNone/>
            </a:pPr>
            <a:r>
              <a:rPr lang="en-US" sz="1350" b="1" dirty="0">
                <a:solidFill>
                  <a:srgbClr val="1F5748"/>
                </a:solidFill>
                <a:latin typeface="BIZ UDPゴシック" pitchFamily="34" charset="0"/>
                <a:ea typeface="BIZ UDPゴシック" pitchFamily="34" charset="-122"/>
                <a:cs typeface="BIZ UDPゴシック" pitchFamily="34" charset="-120"/>
              </a:rPr>
              <a:t>7席目を作らない理由が、この講座の品質のすべてです。</a:t>
            </a:r>
            <a:endParaRPr lang="en-US" sz="1350" dirty="0"/>
          </a:p>
          <a:p>
            <a:pPr indent="0" marL="0">
              <a:lnSpc>
                <a:spcPts val="2200"/>
              </a:lnSpc>
              <a:buNone/>
            </a:pPr>
            <a:r>
              <a:rPr lang="en-US" sz="1350" dirty="0">
                <a:solidFill>
                  <a:srgbClr val="26292E"/>
                </a:solidFill>
                <a:latin typeface="BIZ UDPゴシック" pitchFamily="34" charset="0"/>
                <a:ea typeface="BIZ UDPゴシック" pitchFamily="34" charset="-122"/>
                <a:cs typeface="BIZ UDPゴシック" pitchFamily="34" charset="-120"/>
              </a:rPr>
              <a:t>モニター期(第1〜2期)は特別条件でご提供する代わりに、30日間の行動データ取得・お客様の声・改善へのご協力をお願いします。</a:t>
            </a:r>
            <a:endParaRPr lang="en-US" sz="13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1874520" y="3977640"/>
          <a:ext cx="9811512" cy="914400"/>
        </p:xfrm>
        <a:graphic>
          <a:graphicData uri="http://schemas.openxmlformats.org/drawingml/2006/table">
            <a:tbl>
              <a:tblPr/>
              <a:tblGrid>
                <a:gridCol w="3108960"/>
                <a:gridCol w="6720840"/>
              </a:tblGrid>
              <a:tr h="365760">
                <a:tc gridSpan="2">
                  <a:txBody>
                    <a:bodyPr/>
                    <a:lstStyle/>
                    <a:p>
                      <a:pPr algn="l" indent="0" marL="0">
                        <a:buNone/>
                      </a:pPr>
                      <a:r>
                        <a:rPr lang="en-US" sz="1250" b="1" dirty="0">
                          <a:solidFill>
                            <a:srgbClr val="FFFFFF"/>
                          </a:solidFill>
                          <a:latin typeface="BIZ UDPゴシック" pitchFamily="34" charset="0"/>
                          <a:ea typeface="BIZ UDPゴシック" pitchFamily="34" charset="-122"/>
                          <a:cs typeface="BIZ UDPゴシック" pitchFamily="34" charset="-120"/>
                        </a:rPr>
                        <a:t>費用の全体像（税別総額・追加費用なしで全公開）</a:t>
                      </a:r>
                      <a:endParaRPr lang="en-US" sz="12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1F5748"/>
                    </a:solidFill>
                  </a:tcPr>
                </a:tc>
                <a:tc hMerge="1">
                  <a:tcPr/>
                </a:tc>
              </a:tr>
              <a:tr h="365760">
                <a:tc>
                  <a:txBody>
                    <a:bodyPr/>
                    <a:lstStyle/>
                    <a:p>
                      <a:pPr algn="l" indent="0" marL="0">
                        <a:buNone/>
                      </a:pPr>
                      <a:r>
                        <a:rPr lang="en-US" sz="1150" b="1" dirty="0">
                          <a:solidFill>
                            <a:srgbClr val="26292E"/>
                          </a:solidFill>
                          <a:latin typeface="BIZ UDPゴシック" pitchFamily="34" charset="0"/>
                          <a:ea typeface="BIZ UDPゴシック" pitchFamily="34" charset="-122"/>
                          <a:cs typeface="BIZ UDPゴシック" pitchFamily="34" charset="-120"/>
                        </a:rPr>
                        <a:t>受講料（モニター期）</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確定後に記載（決定：運営）</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65760">
                <a:tc>
                  <a:txBody>
                    <a:bodyPr/>
                    <a:lstStyle/>
                    <a:p>
                      <a:pPr algn="l" indent="0" marL="0">
                        <a:buNone/>
                      </a:pPr>
                      <a:r>
                        <a:rPr lang="en-US" sz="1150" b="1" dirty="0">
                          <a:solidFill>
                            <a:srgbClr val="26292E"/>
                          </a:solidFill>
                          <a:latin typeface="BIZ UDPゴシック" pitchFamily="34" charset="0"/>
                          <a:ea typeface="BIZ UDPゴシック" pitchFamily="34" charset="-122"/>
                          <a:cs typeface="BIZ UDPゴシック" pitchFamily="34" charset="-120"/>
                        </a:rPr>
                        <a:t>受講料（正規期）</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確定後に記載（決定：運営）</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65760">
                <a:tc>
                  <a:txBody>
                    <a:bodyPr/>
                    <a:lstStyle/>
                    <a:p>
                      <a:pPr algn="l" indent="0" marL="0">
                        <a:buNone/>
                      </a:pPr>
                      <a:r>
                        <a:rPr lang="en-US" sz="1150" b="1" dirty="0">
                          <a:solidFill>
                            <a:srgbClr val="26292E"/>
                          </a:solidFill>
                          <a:latin typeface="BIZ UDPゴシック" pitchFamily="34" charset="0"/>
                          <a:ea typeface="BIZ UDPゴシック" pitchFamily="34" charset="-122"/>
                          <a:cs typeface="BIZ UDPゴシック" pitchFamily="34" charset="-120"/>
                        </a:rPr>
                        <a:t>生成AI有料プラン</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1人 月額3,000円前後 × 2か月目安（助成対象経費外）</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65760">
                <a:tc>
                  <a:txBody>
                    <a:bodyPr/>
                    <a:lstStyle/>
                    <a:p>
                      <a:pPr algn="l" indent="0" marL="0">
                        <a:buNone/>
                      </a:pPr>
                      <a:r>
                        <a:rPr lang="en-US" sz="1150" b="1" dirty="0">
                          <a:solidFill>
                            <a:srgbClr val="26292E"/>
                          </a:solidFill>
                          <a:latin typeface="BIZ UDPゴシック" pitchFamily="34" charset="0"/>
                          <a:ea typeface="BIZ UDPゴシック" pitchFamily="34" charset="-122"/>
                          <a:cs typeface="BIZ UDPゴシック" pitchFamily="34" charset="-120"/>
                        </a:rPr>
                        <a:t>受講にかかる人件費</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6名×12時間＝72人時＋準備会（貴社記入欄）</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r h="365760">
                <a:tc>
                  <a:txBody>
                    <a:bodyPr/>
                    <a:lstStyle/>
                    <a:p>
                      <a:pPr algn="l" indent="0" marL="0">
                        <a:buNone/>
                      </a:pPr>
                      <a:r>
                        <a:rPr lang="en-US" sz="1150" b="1" dirty="0">
                          <a:solidFill>
                            <a:srgbClr val="26292E"/>
                          </a:solidFill>
                          <a:latin typeface="BIZ UDPゴシック" pitchFamily="34" charset="0"/>
                          <a:ea typeface="BIZ UDPゴシック" pitchFamily="34" charset="-122"/>
                          <a:cs typeface="BIZ UDPゴシック" pitchFamily="34" charset="-120"/>
                        </a:rPr>
                        <a:t>助成見込み幅</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c>
                  <a:txBody>
                    <a:bodyPr/>
                    <a:lstStyle/>
                    <a:p>
                      <a:pPr algn="l" indent="0" marL="0">
                        <a:buNone/>
                      </a:pPr>
                      <a:r>
                        <a:rPr lang="en-US" sz="1150" dirty="0">
                          <a:solidFill>
                            <a:srgbClr val="26292E"/>
                          </a:solidFill>
                          <a:latin typeface="BIZ UDPゴシック" pitchFamily="34" charset="0"/>
                          <a:ea typeface="BIZ UDPゴシック" pitchFamily="34" charset="-122"/>
                          <a:cs typeface="BIZ UDPゴシック" pitchFamily="34" charset="-120"/>
                        </a:rPr>
                        <a:t>労働局確認前提 ── 確認11問の回答後にご提示</a:t>
                      </a:r>
                      <a:endParaRPr lang="en-US" sz="1150" dirty="0">
                        <a:latin typeface="BIZ UDPゴシック" charset="0"/>
                        <a:ea typeface="BIZ UDPゴシック" charset="0"/>
                        <a:cs typeface="BIZ UDPゴシック" charset="0"/>
                      </a:endParaRPr>
                    </a:p>
                  </a:txBody>
                  <a:tcPr marL="64008" marR="64008" marT="64008" marB="64008" anchor="ctr">
                    <a:lnL w="9525" cap="flat" cmpd="sng" algn="ctr">
                      <a:solidFill>
                        <a:srgbClr val="E4E2D9"/>
                      </a:solidFill>
                      <a:prstDash val="solid"/>
                      <a:round/>
                      <a:headEnd type="none" w="med" len="med"/>
                      <a:tailEnd type="none" w="med" len="med"/>
                    </a:lnL>
                    <a:lnR w="9525" cap="flat" cmpd="sng" algn="ctr">
                      <a:solidFill>
                        <a:srgbClr val="E4E2D9"/>
                      </a:solidFill>
                      <a:prstDash val="solid"/>
                      <a:round/>
                      <a:headEnd type="none" w="med" len="med"/>
                      <a:tailEnd type="none" w="med" len="med"/>
                    </a:lnR>
                    <a:lnT w="9525" cap="flat" cmpd="sng" algn="ctr">
                      <a:solidFill>
                        <a:srgbClr val="E4E2D9"/>
                      </a:solidFill>
                      <a:prstDash val="solid"/>
                      <a:round/>
                      <a:headEnd type="none" w="med" len="med"/>
                      <a:tailEnd type="none" w="med" len="med"/>
                    </a:lnT>
                    <a:lnB w="9525" cap="flat" cmpd="sng" algn="ctr">
                      <a:solidFill>
                        <a:srgbClr val="E4E2D9"/>
                      </a:solidFill>
                      <a:prstDash val="solid"/>
                      <a:round/>
                      <a:headEnd type="none" w="med" len="med"/>
                      <a:tailEnd type="none" w="med" len="med"/>
                    </a:lnB>
                    <a:solidFill>
                      <a:srgbClr val="FFFFFF"/>
                    </a:solidFill>
                  </a:tcPr>
                </a:tc>
              </a:tr>
            </a:tbl>
          </a:graphicData>
        </a:graphic>
      </p:graphicFrame>
      <p:sp>
        <p:nvSpPr>
          <p:cNvPr id="12" name="Shape 9"/>
          <p:cNvSpPr/>
          <p:nvPr/>
        </p:nvSpPr>
        <p:spPr>
          <a:xfrm>
            <a:off x="9738360" y="5870448"/>
            <a:ext cx="658368" cy="237744"/>
          </a:xfrm>
          <a:prstGeom prst="rect">
            <a:avLst/>
          </a:prstGeom>
          <a:solidFill>
            <a:srgbClr val="FFFFFF"/>
          </a:solidFill>
          <a:ln w="19050">
            <a:solidFill>
              <a:srgbClr val="B8892E"/>
            </a:solidFill>
            <a:prstDash val="solid"/>
          </a:ln>
        </p:spPr>
      </p:sp>
      <p:sp>
        <p:nvSpPr>
          <p:cNvPr id="13" name="Text 10"/>
          <p:cNvSpPr/>
          <p:nvPr/>
        </p:nvSpPr>
        <p:spPr>
          <a:xfrm>
            <a:off x="9738360" y="5856732"/>
            <a:ext cx="658368" cy="237744"/>
          </a:xfrm>
          <a:prstGeom prst="rect">
            <a:avLst/>
          </a:prstGeom>
          <a:noFill/>
          <a:ln/>
        </p:spPr>
        <p:txBody>
          <a:bodyPr wrap="square" lIns="0" tIns="0" rIns="0" bIns="0" rtlCol="0" anchor="ctr"/>
          <a:lstStyle/>
          <a:p>
            <a:pPr algn="ctr" indent="0" marL="0">
              <a:buNone/>
            </a:pPr>
            <a:r>
              <a:rPr lang="en-US" sz="950" dirty="0">
                <a:solidFill>
                  <a:srgbClr val="26292E"/>
                </a:solidFill>
                <a:latin typeface="BIZ UDPゴシック" pitchFamily="34" charset="0"/>
                <a:ea typeface="BIZ UDPゴシック" pitchFamily="34" charset="-122"/>
                <a:cs typeface="BIZ UDPゴシック" pitchFamily="34" charset="-120"/>
              </a:rPr>
              <a:t>見込み</a:t>
            </a:r>
            <a:endParaRPr lang="en-US" sz="950" dirty="0"/>
          </a:p>
        </p:txBody>
      </p:sp>
      <p:sp>
        <p:nvSpPr>
          <p:cNvPr id="14" name="Text 11"/>
          <p:cNvSpPr/>
          <p:nvPr/>
        </p:nvSpPr>
        <p:spPr>
          <a:xfrm>
            <a:off x="1874520" y="6263640"/>
            <a:ext cx="9811512" cy="320040"/>
          </a:xfrm>
          <a:prstGeom prst="rect">
            <a:avLst/>
          </a:prstGeom>
          <a:noFill/>
          <a:ln/>
        </p:spPr>
        <p:txBody>
          <a:bodyPr wrap="square" lIns="0" tIns="0" rIns="0" bIns="0" rtlCol="0" anchor="ctr"/>
          <a:lstStyle/>
          <a:p>
            <a:pP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見積不要でそのまま稟議に回せます。</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次</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の</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一</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歩</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FDE-P14</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まず、30分。</a:t>
            </a:r>
            <a:endParaRPr lang="en-US" sz="4000" dirty="0"/>
          </a:p>
        </p:txBody>
      </p:sp>
      <p:sp>
        <p:nvSpPr>
          <p:cNvPr id="6" name="Shape 4"/>
          <p:cNvSpPr/>
          <p:nvPr/>
        </p:nvSpPr>
        <p:spPr>
          <a:xfrm>
            <a:off x="2148840" y="1645920"/>
            <a:ext cx="2743200" cy="228600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7" name="Shape 5"/>
          <p:cNvSpPr/>
          <p:nvPr/>
        </p:nvSpPr>
        <p:spPr>
          <a:xfrm>
            <a:off x="2267712" y="1764792"/>
            <a:ext cx="146304" cy="146304"/>
          </a:xfrm>
          <a:prstGeom prst="ellipse">
            <a:avLst/>
          </a:prstGeom>
          <a:solidFill>
            <a:srgbClr val="F4F2ED"/>
          </a:solidFill>
          <a:ln w="22225">
            <a:solidFill>
              <a:srgbClr val="B8892E"/>
            </a:solidFill>
            <a:prstDash val="solid"/>
          </a:ln>
        </p:spPr>
      </p:sp>
      <p:sp>
        <p:nvSpPr>
          <p:cNvPr id="8" name="Text 6"/>
          <p:cNvSpPr/>
          <p:nvPr/>
        </p:nvSpPr>
        <p:spPr>
          <a:xfrm>
            <a:off x="2194560" y="1901952"/>
            <a:ext cx="2651760" cy="1188720"/>
          </a:xfrm>
          <a:prstGeom prst="rect">
            <a:avLst/>
          </a:prstGeom>
          <a:noFill/>
          <a:ln/>
        </p:spPr>
        <p:txBody>
          <a:bodyPr wrap="square" lIns="0" tIns="0" rIns="0" bIns="0" rtlCol="0" anchor="ctr"/>
          <a:lstStyle/>
          <a:p>
            <a:pPr algn="ctr" indent="0" marL="0">
              <a:buNone/>
            </a:pPr>
            <a:r>
              <a:rPr lang="en-US" sz="7600" dirty="0">
                <a:solidFill>
                  <a:srgbClr val="26292E"/>
                </a:solidFill>
                <a:latin typeface="Bahnschrift SemiBold" pitchFamily="34" charset="0"/>
                <a:ea typeface="Bahnschrift SemiBold" pitchFamily="34" charset="-122"/>
                <a:cs typeface="Bahnschrift SemiBold" pitchFamily="34" charset="-120"/>
              </a:rPr>
              <a:t>30</a:t>
            </a:r>
            <a:pPr algn="ctr" indent="0" marL="0">
              <a:buNone/>
            </a:pPr>
            <a:r>
              <a:rPr lang="en-US" sz="2600" b="1" dirty="0">
                <a:solidFill>
                  <a:srgbClr val="26292E"/>
                </a:solidFill>
                <a:latin typeface="BIZ UDPゴシック" pitchFamily="34" charset="0"/>
                <a:ea typeface="BIZ UDPゴシック" pitchFamily="34" charset="-122"/>
                <a:cs typeface="BIZ UDPゴシック" pitchFamily="34" charset="-120"/>
              </a:rPr>
              <a:t> 分</a:t>
            </a:r>
            <a:endParaRPr lang="en-US" sz="7600" dirty="0"/>
          </a:p>
        </p:txBody>
      </p:sp>
      <p:sp>
        <p:nvSpPr>
          <p:cNvPr id="9" name="Text 7"/>
          <p:cNvSpPr/>
          <p:nvPr/>
        </p:nvSpPr>
        <p:spPr>
          <a:xfrm>
            <a:off x="2258568" y="3364992"/>
            <a:ext cx="2523744" cy="502920"/>
          </a:xfrm>
          <a:prstGeom prst="rect">
            <a:avLst/>
          </a:prstGeom>
          <a:noFill/>
          <a:ln/>
        </p:spPr>
        <p:txBody>
          <a:bodyPr wrap="square" lIns="0" tIns="0" rIns="0" bIns="0" rtlCol="0" anchor="t"/>
          <a:lstStyle/>
          <a:p>
            <a:pPr algn="ctr" indent="0" marL="0">
              <a:lnSpc>
                <a:spcPts val="1600"/>
              </a:lnSpc>
              <a:buNone/>
            </a:pPr>
            <a:r>
              <a:rPr lang="en-US" sz="1250" dirty="0">
                <a:solidFill>
                  <a:srgbClr val="26292E"/>
                </a:solidFill>
                <a:latin typeface="BIZ UDPゴシック" pitchFamily="34" charset="0"/>
                <a:ea typeface="BIZ UDPゴシック" pitchFamily="34" charset="-122"/>
                <a:cs typeface="BIZ UDPゴシック" pitchFamily="34" charset="-120"/>
              </a:rPr>
              <a:t>オンライン説明会</a:t>
            </a:r>
            <a:endParaRPr lang="en-US" sz="1250" dirty="0"/>
          </a:p>
        </p:txBody>
      </p:sp>
      <p:sp>
        <p:nvSpPr>
          <p:cNvPr id="10" name="Text 8"/>
          <p:cNvSpPr/>
          <p:nvPr/>
        </p:nvSpPr>
        <p:spPr>
          <a:xfrm>
            <a:off x="5440680" y="1691640"/>
            <a:ext cx="6153912" cy="2926080"/>
          </a:xfrm>
          <a:prstGeom prst="rect">
            <a:avLst/>
          </a:prstGeom>
          <a:noFill/>
          <a:ln/>
        </p:spPr>
        <p:txBody>
          <a:bodyPr wrap="square" lIns="0" tIns="0" rIns="0" bIns="0" rtlCol="0" anchor="ctr"/>
          <a:lstStyle/>
          <a:p>
            <a:pPr indent="0" marL="0">
              <a:lnSpc>
                <a:spcPts val="2500"/>
              </a:lnSpc>
              <a:spcAft>
                <a:spcPts val="1200"/>
              </a:spcAft>
              <a:buNone/>
            </a:pPr>
            <a:r>
              <a:rPr lang="en-US" sz="1450" dirty="0">
                <a:solidFill>
                  <a:srgbClr val="26292E"/>
                </a:solidFill>
                <a:latin typeface="BIZ UDPゴシック" pitchFamily="34" charset="0"/>
                <a:ea typeface="BIZ UDPゴシック" pitchFamily="34" charset="-122"/>
                <a:cs typeface="BIZ UDPゴシック" pitchFamily="34" charset="-120"/>
              </a:rPr>
              <a:t>カリキュラム全文・安全設計・確認11問の現況を、その場で現物のままご覧いただけます。</a:t>
            </a:r>
            <a:endParaRPr lang="en-US" sz="1450" dirty="0"/>
          </a:p>
          <a:p>
            <a:pPr indent="0" marL="0">
              <a:lnSpc>
                <a:spcPts val="2500"/>
              </a:lnSpc>
              <a:buNone/>
            </a:pPr>
            <a:r>
              <a:rPr lang="en-US" sz="1450" dirty="0">
                <a:solidFill>
                  <a:srgbClr val="26292E"/>
                </a:solidFill>
                <a:latin typeface="BIZ UDPゴシック" pitchFamily="34" charset="0"/>
                <a:ea typeface="BIZ UDPゴシック" pitchFamily="34" charset="-122"/>
                <a:cs typeface="BIZ UDPゴシック" pitchFamily="34" charset="-120"/>
              </a:rPr>
              <a:t>お持ちいただくものは一つだけ──</a:t>
            </a:r>
            <a:endParaRPr lang="en-US" sz="1450" dirty="0"/>
          </a:p>
          <a:p>
            <a:pPr indent="0" marL="0">
              <a:lnSpc>
                <a:spcPts val="2500"/>
              </a:lnSpc>
              <a:spcAft>
                <a:spcPts val="1200"/>
              </a:spcAft>
              <a:buNone/>
            </a:pPr>
            <a:r>
              <a:rPr lang="en-US" sz="1900" b="1" dirty="0">
                <a:solidFill>
                  <a:srgbClr val="1F5748"/>
                </a:solidFill>
                <a:latin typeface="BIZ UDPゴシック" pitchFamily="34" charset="0"/>
                <a:ea typeface="BIZ UDPゴシック" pitchFamily="34" charset="-122"/>
                <a:cs typeface="BIZ UDPゴシック" pitchFamily="34" charset="-120"/>
              </a:rPr>
              <a:t>「現場のいちばんの困りごと」を、一つ。</a:t>
            </a:r>
            <a:endParaRPr lang="en-US" sz="1450" dirty="0"/>
          </a:p>
          <a:p>
            <a:pPr indent="0" marL="0">
              <a:lnSpc>
                <a:spcPts val="2500"/>
              </a:lnSpc>
              <a:buNone/>
            </a:pPr>
            <a:r>
              <a:rPr lang="en-US" sz="1450" dirty="0">
                <a:solidFill>
                  <a:srgbClr val="26292E"/>
                </a:solidFill>
                <a:latin typeface="BIZ UDPゴシック" pitchFamily="34" charset="0"/>
                <a:ea typeface="BIZ UDPゴシック" pitchFamily="34" charset="-122"/>
                <a:cs typeface="BIZ UDPゴシック" pitchFamily="34" charset="-120"/>
              </a:rPr>
              <a:t>30分後、その困りごとは「作らない・小さく作る・プロに頼む」の三案に姿を変えています。①この講座で解けるか ②解けない場合はどの選択肢か、まで正直にお答えします。</a:t>
            </a:r>
            <a:endParaRPr lang="en-US" sz="1450" dirty="0"/>
          </a:p>
        </p:txBody>
      </p:sp>
      <p:sp>
        <p:nvSpPr>
          <p:cNvPr id="11" name="Shape 9"/>
          <p:cNvSpPr/>
          <p:nvPr/>
        </p:nvSpPr>
        <p:spPr>
          <a:xfrm>
            <a:off x="9902952" y="4709160"/>
            <a:ext cx="1417320" cy="1417320"/>
          </a:xfrm>
          <a:prstGeom prst="rect">
            <a:avLst/>
          </a:prstGeom>
          <a:solidFill>
            <a:srgbClr val="FFFFFF"/>
          </a:solidFill>
          <a:ln w="12700">
            <a:solidFill>
              <a:srgbClr val="9AA89F"/>
            </a:solidFill>
            <a:prstDash val="dash"/>
          </a:ln>
        </p:spPr>
      </p:sp>
      <p:sp>
        <p:nvSpPr>
          <p:cNvPr id="12" name="Text 10"/>
          <p:cNvSpPr/>
          <p:nvPr/>
        </p:nvSpPr>
        <p:spPr>
          <a:xfrm>
            <a:off x="9902952" y="5120640"/>
            <a:ext cx="1417320" cy="640080"/>
          </a:xfrm>
          <a:prstGeom prst="rect">
            <a:avLst/>
          </a:prstGeom>
          <a:noFill/>
          <a:ln/>
        </p:spPr>
        <p:txBody>
          <a:bodyPr wrap="square" lIns="0" tIns="0" rIns="0" bIns="0" rtlCol="0" anchor="ctr"/>
          <a:lstStyle/>
          <a:p>
            <a:pPr algn="ctr" indent="0" marL="0">
              <a:buNone/>
            </a:pPr>
            <a:r>
              <a:rPr lang="en-US" sz="1000" dirty="0">
                <a:solidFill>
                  <a:srgbClr val="9AA89F"/>
                </a:solidFill>
                <a:latin typeface="BIZ UDPゴシック" pitchFamily="34" charset="0"/>
                <a:ea typeface="BIZ UDPゴシック" pitchFamily="34" charset="-122"/>
                <a:cs typeface="BIZ UDPゴシック" pitchFamily="34" charset="-120"/>
              </a:rPr>
              <a:t>QR</a:t>
            </a:r>
            <a:endParaRPr lang="en-US" sz="1000" dirty="0"/>
          </a:p>
          <a:p>
            <a:pPr algn="ctr" indent="0" marL="0">
              <a:buNone/>
            </a:pPr>
            <a:r>
              <a:rPr lang="en-US" sz="1000" dirty="0">
                <a:solidFill>
                  <a:srgbClr val="9AA89F"/>
                </a:solidFill>
                <a:latin typeface="BIZ UDPゴシック" pitchFamily="34" charset="0"/>
                <a:ea typeface="BIZ UDPゴシック" pitchFamily="34" charset="-122"/>
                <a:cs typeface="BIZ UDPゴシック" pitchFamily="34" charset="-120"/>
              </a:rPr>
              <a:t>挿入予定</a:t>
            </a:r>
            <a:endParaRPr lang="en-US" sz="1000" dirty="0"/>
          </a:p>
        </p:txBody>
      </p:sp>
      <p:sp>
        <p:nvSpPr>
          <p:cNvPr id="13" name="Text 11"/>
          <p:cNvSpPr/>
          <p:nvPr/>
        </p:nvSpPr>
        <p:spPr>
          <a:xfrm>
            <a:off x="1874520" y="5806440"/>
            <a:ext cx="6400800" cy="320040"/>
          </a:xfrm>
          <a:prstGeom prst="rect">
            <a:avLst/>
          </a:prstGeom>
          <a:noFill/>
          <a:ln/>
        </p:spPr>
        <p:txBody>
          <a:bodyPr wrap="square" lIns="0" tIns="0" rIns="0" bIns="0" rtlCol="0" anchor="ctr"/>
          <a:lstStyle/>
          <a:p>
            <a:pPr indent="0" marL="0">
              <a:buNone/>
            </a:pPr>
            <a:r>
              <a:rPr lang="en-US" sz="1200" dirty="0">
                <a:solidFill>
                  <a:srgbClr val="26292E"/>
                </a:solidFill>
                <a:latin typeface="BIZ UDPゴシック" pitchFamily="34" charset="0"/>
                <a:ea typeface="BIZ UDPゴシック" pitchFamily="34" charset="-122"/>
                <a:cs typeface="BIZ UDPゴシック" pitchFamily="34" charset="-120"/>
              </a:rPr>
              <a:t>お問い合わせ：（連絡先挿入予定）</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課</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題</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FDE-P02</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人は増えない。仕事は増える。</a:t>
            </a:r>
            <a:endParaRPr lang="en-US" sz="4000" dirty="0"/>
          </a:p>
        </p:txBody>
      </p:sp>
      <p:sp>
        <p:nvSpPr>
          <p:cNvPr id="6" name="Text 4"/>
          <p:cNvSpPr/>
          <p:nvPr/>
        </p:nvSpPr>
        <p:spPr>
          <a:xfrm>
            <a:off x="1874520" y="1554480"/>
            <a:ext cx="9811512" cy="2103120"/>
          </a:xfrm>
          <a:prstGeom prst="rect">
            <a:avLst/>
          </a:prstGeom>
          <a:noFill/>
          <a:ln/>
        </p:spPr>
        <p:txBody>
          <a:bodyPr wrap="square" lIns="0" tIns="0" rIns="0" bIns="0" rtlCol="0" anchor="ctr"/>
          <a:lstStyle/>
          <a:p>
            <a:pPr algn="ctr" indent="0" marL="0">
              <a:buNone/>
            </a:pPr>
            <a:r>
              <a:rPr lang="en-US" sz="13000" dirty="0">
                <a:solidFill>
                  <a:srgbClr val="26292E"/>
                </a:solidFill>
                <a:latin typeface="Bahnschrift SemiBold" pitchFamily="34" charset="0"/>
                <a:ea typeface="Bahnschrift SemiBold" pitchFamily="34" charset="-122"/>
                <a:cs typeface="Bahnschrift SemiBold" pitchFamily="34" charset="-120"/>
              </a:rPr>
              <a:t>57</a:t>
            </a:r>
            <a:pPr algn="ctr"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 万人</a:t>
            </a:r>
            <a:endParaRPr lang="en-US" sz="13000" dirty="0"/>
          </a:p>
        </p:txBody>
      </p:sp>
      <p:sp>
        <p:nvSpPr>
          <p:cNvPr id="7" name="Text 5"/>
          <p:cNvSpPr/>
          <p:nvPr/>
        </p:nvSpPr>
        <p:spPr>
          <a:xfrm>
            <a:off x="1874520" y="3703320"/>
            <a:ext cx="9811512" cy="320040"/>
          </a:xfrm>
          <a:prstGeom prst="rect">
            <a:avLst/>
          </a:prstGeom>
          <a:noFill/>
          <a:ln/>
        </p:spPr>
        <p:txBody>
          <a:bodyPr wrap="square" lIns="0" tIns="0" rIns="0" bIns="0" rtlCol="0" anchor="ctr"/>
          <a:lstStyle/>
          <a:p>
            <a:pPr algn="ctr" indent="0" marL="0">
              <a:buNone/>
            </a:pPr>
            <a:r>
              <a:rPr lang="en-US" sz="1400" dirty="0">
                <a:solidFill>
                  <a:srgbClr val="26292E"/>
                </a:solidFill>
                <a:latin typeface="BIZ UDPゴシック" pitchFamily="34" charset="0"/>
                <a:ea typeface="BIZ UDPゴシック" pitchFamily="34" charset="-122"/>
                <a:cs typeface="BIZ UDPゴシック" pitchFamily="34" charset="-120"/>
              </a:rPr>
              <a:t>2040年度に不足が見込まれる介護職員数の推計（2022年度比・必要数約272万人）</a:t>
            </a:r>
            <a:endParaRPr lang="en-US" sz="1400" dirty="0"/>
          </a:p>
        </p:txBody>
      </p:sp>
      <p:sp>
        <p:nvSpPr>
          <p:cNvPr id="8" name="Shape 6"/>
          <p:cNvSpPr/>
          <p:nvPr/>
        </p:nvSpPr>
        <p:spPr>
          <a:xfrm>
            <a:off x="3337560" y="4251960"/>
            <a:ext cx="6885432" cy="0"/>
          </a:xfrm>
          <a:prstGeom prst="line">
            <a:avLst/>
          </a:prstGeom>
          <a:noFill/>
          <a:ln w="15875">
            <a:solidFill>
              <a:srgbClr val="9AA89F"/>
            </a:solidFill>
            <a:prstDash val="solid"/>
            <a:headEnd type="arrow"/>
            <a:tailEnd type="arrow"/>
          </a:ln>
        </p:spPr>
      </p:sp>
      <p:sp>
        <p:nvSpPr>
          <p:cNvPr id="9" name="Shape 7"/>
          <p:cNvSpPr/>
          <p:nvPr/>
        </p:nvSpPr>
        <p:spPr>
          <a:xfrm>
            <a:off x="3337560" y="4187952"/>
            <a:ext cx="0" cy="128016"/>
          </a:xfrm>
          <a:prstGeom prst="line">
            <a:avLst/>
          </a:prstGeom>
          <a:noFill/>
          <a:ln w="15875">
            <a:solidFill>
              <a:srgbClr val="9AA89F"/>
            </a:solidFill>
            <a:prstDash val="solid"/>
          </a:ln>
        </p:spPr>
      </p:sp>
      <p:sp>
        <p:nvSpPr>
          <p:cNvPr id="10" name="Shape 8"/>
          <p:cNvSpPr/>
          <p:nvPr/>
        </p:nvSpPr>
        <p:spPr>
          <a:xfrm>
            <a:off x="10222992" y="4187952"/>
            <a:ext cx="0" cy="128016"/>
          </a:xfrm>
          <a:prstGeom prst="line">
            <a:avLst/>
          </a:prstGeom>
          <a:noFill/>
          <a:ln w="15875">
            <a:solidFill>
              <a:srgbClr val="9AA89F"/>
            </a:solidFill>
            <a:prstDash val="solid"/>
          </a:ln>
        </p:spPr>
      </p:sp>
      <p:sp>
        <p:nvSpPr>
          <p:cNvPr id="11" name="Text 9"/>
          <p:cNvSpPr/>
          <p:nvPr/>
        </p:nvSpPr>
        <p:spPr>
          <a:xfrm>
            <a:off x="2788920" y="4343400"/>
            <a:ext cx="7982712" cy="320040"/>
          </a:xfrm>
          <a:prstGeom prst="rect">
            <a:avLst/>
          </a:prstGeom>
          <a:noFill/>
          <a:ln/>
        </p:spPr>
        <p:txBody>
          <a:bodyPr wrap="square" lIns="0" tIns="0" rIns="0" bIns="0" rtlCol="0" anchor="ctr"/>
          <a:lstStyle/>
          <a:p>
            <a:pPr algn="ctr" indent="0" marL="0">
              <a:buNone/>
            </a:pPr>
            <a:r>
              <a:rPr lang="en-US" sz="1100" dirty="0">
                <a:solidFill>
                  <a:srgbClr val="9AA89F"/>
                </a:solidFill>
                <a:latin typeface="BIZ UDPゴシック" pitchFamily="34" charset="0"/>
                <a:ea typeface="BIZ UDPゴシック" pitchFamily="34" charset="-122"/>
                <a:cs typeface="BIZ UDPゴシック" pitchFamily="34" charset="-120"/>
              </a:rPr>
              <a:t>出典：厚生労働省「第9期介護保険事業計画に基づく介護職員の必要数について」（2024年7月公表）</a:t>
            </a:r>
            <a:endParaRPr lang="en-US" sz="1100" dirty="0"/>
          </a:p>
        </p:txBody>
      </p:sp>
      <p:sp>
        <p:nvSpPr>
          <p:cNvPr id="12" name="Text 10"/>
          <p:cNvSpPr/>
          <p:nvPr/>
        </p:nvSpPr>
        <p:spPr>
          <a:xfrm>
            <a:off x="1874520" y="5074920"/>
            <a:ext cx="9811512" cy="1005840"/>
          </a:xfrm>
          <a:prstGeom prst="rect">
            <a:avLst/>
          </a:prstGeom>
          <a:noFill/>
          <a:ln/>
        </p:spPr>
        <p:txBody>
          <a:bodyPr wrap="square" lIns="0" tIns="0" rIns="0" bIns="0" rtlCol="0" anchor="ctr"/>
          <a:lstStyle/>
          <a:p>
            <a:pPr indent="0" marL="0">
              <a:lnSpc>
                <a:spcPts val="2600"/>
              </a:lnSpc>
              <a:buNone/>
            </a:pPr>
            <a:r>
              <a:rPr lang="en-US" sz="1500" dirty="0">
                <a:solidFill>
                  <a:srgbClr val="26292E"/>
                </a:solidFill>
                <a:latin typeface="BIZ UDPゴシック" pitchFamily="34" charset="0"/>
                <a:ea typeface="BIZ UDPゴシック" pitchFamily="34" charset="-122"/>
                <a:cs typeface="BIZ UDPゴシック" pitchFamily="34" charset="-120"/>
              </a:rPr>
              <a:t>記録・帳票・請求・計画書──直接支援ではない「間接業務」が、現場の時間を静かに、しかし確実に削っている。</a:t>
            </a:r>
            <a:endParaRPr lang="en-US" sz="1500" dirty="0"/>
          </a:p>
          <a:p>
            <a:pPr indent="0" marL="0">
              <a:lnSpc>
                <a:spcPts val="2600"/>
              </a:lnSpc>
              <a:buNone/>
            </a:pPr>
            <a:r>
              <a:rPr lang="en-US" sz="1500" b="1" dirty="0">
                <a:solidFill>
                  <a:srgbClr val="26292E"/>
                </a:solidFill>
                <a:latin typeface="BIZ UDPゴシック" pitchFamily="34" charset="0"/>
                <a:ea typeface="BIZ UDPゴシック" pitchFamily="34" charset="-122"/>
                <a:cs typeface="BIZ UDPゴシック" pitchFamily="34" charset="-120"/>
              </a:rPr>
              <a:t>採用で埋まらない分は、一人あたりの時間を取り戻すしかない──多くの事業所でまだ手つかずの、数少ない打ち手。</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三</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分</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法</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FDE-P03</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その投資、翌月に何が残りますか。</a:t>
            </a:r>
            <a:endParaRPr lang="en-US" sz="4000" dirty="0"/>
          </a:p>
        </p:txBody>
      </p:sp>
      <p:sp>
        <p:nvSpPr>
          <p:cNvPr id="6" name="Text 4"/>
          <p:cNvSpPr/>
          <p:nvPr/>
        </p:nvSpPr>
        <p:spPr>
          <a:xfrm>
            <a:off x="1874520" y="1371600"/>
            <a:ext cx="9811512" cy="365760"/>
          </a:xfrm>
          <a:prstGeom prst="rect">
            <a:avLst/>
          </a:prstGeom>
          <a:noFill/>
          <a:ln/>
        </p:spPr>
        <p:txBody>
          <a:bodyPr wrap="square" lIns="0" tIns="0" rIns="0" bIns="0" rtlCol="0" anchor="ctr"/>
          <a:lstStyle/>
          <a:p>
            <a:pPr indent="0" marL="0">
              <a:buNone/>
            </a:pPr>
            <a:r>
              <a:rPr lang="en-US" sz="1500" dirty="0">
                <a:solidFill>
                  <a:srgbClr val="26292E"/>
                </a:solidFill>
                <a:latin typeface="BIZ UDPゴシック" pitchFamily="34" charset="0"/>
                <a:ea typeface="BIZ UDPゴシック" pitchFamily="34" charset="-122"/>
                <a:cs typeface="BIZ UDPゴシック" pitchFamily="34" charset="-120"/>
              </a:rPr>
              <a:t>研修・システムの投資は、翌月に何が残るかで三つに分かれます。</a:t>
            </a:r>
            <a:endParaRPr lang="en-US" sz="1500" dirty="0"/>
          </a:p>
        </p:txBody>
      </p:sp>
      <p:sp>
        <p:nvSpPr>
          <p:cNvPr id="7" name="Shape 5"/>
          <p:cNvSpPr/>
          <p:nvPr/>
        </p:nvSpPr>
        <p:spPr>
          <a:xfrm>
            <a:off x="1874520" y="1965960"/>
            <a:ext cx="3063240" cy="3566160"/>
          </a:xfrm>
          <a:prstGeom prst="rect">
            <a:avLst/>
          </a:prstGeom>
          <a:solidFill>
            <a:srgbClr val="FFFFFF"/>
          </a:solidFill>
          <a:ln w="9525">
            <a:solidFill>
              <a:srgbClr val="E4E2D9"/>
            </a:solidFill>
            <a:prstDash val="solid"/>
          </a:ln>
        </p:spPr>
      </p:sp>
      <p:sp>
        <p:nvSpPr>
          <p:cNvPr id="8" name="Text 6"/>
          <p:cNvSpPr/>
          <p:nvPr/>
        </p:nvSpPr>
        <p:spPr>
          <a:xfrm>
            <a:off x="2103120" y="2194560"/>
            <a:ext cx="2606040" cy="548640"/>
          </a:xfrm>
          <a:prstGeom prst="rect">
            <a:avLst/>
          </a:prstGeom>
          <a:noFill/>
          <a:ln/>
        </p:spPr>
        <p:txBody>
          <a:bodyPr wrap="square" lIns="0" tIns="0" rIns="0" bIns="0" rtlCol="0" anchor="ctr"/>
          <a:lstStyle/>
          <a:p>
            <a:pP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1  使い方研修</a:t>
            </a:r>
            <a:endParaRPr lang="en-US" sz="1700" dirty="0"/>
          </a:p>
        </p:txBody>
      </p:sp>
      <p:sp>
        <p:nvSpPr>
          <p:cNvPr id="9" name="Text 7"/>
          <p:cNvSpPr/>
          <p:nvPr/>
        </p:nvSpPr>
        <p:spPr>
          <a:xfrm>
            <a:off x="2103120" y="2834640"/>
            <a:ext cx="2606040" cy="1005840"/>
          </a:xfrm>
          <a:prstGeom prst="rect">
            <a:avLst/>
          </a:prstGeom>
          <a:noFill/>
          <a:ln/>
        </p:spPr>
        <p:txBody>
          <a:bodyPr wrap="square" lIns="0" tIns="0" rIns="0" bIns="0" rtlCol="0" anchor="ctr"/>
          <a:lstStyle/>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操作と活用法を学ぶ。</a:t>
            </a:r>
            <a:endParaRPr lang="en-US" sz="1300" dirty="0"/>
          </a:p>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受講直後の満足度は高い。</a:t>
            </a:r>
            <a:endParaRPr lang="en-US" sz="1300" dirty="0"/>
          </a:p>
        </p:txBody>
      </p:sp>
      <p:sp>
        <p:nvSpPr>
          <p:cNvPr id="10" name="Shape 8"/>
          <p:cNvSpPr/>
          <p:nvPr/>
        </p:nvSpPr>
        <p:spPr>
          <a:xfrm>
            <a:off x="2103120" y="4023360"/>
            <a:ext cx="2606040" cy="0"/>
          </a:xfrm>
          <a:prstGeom prst="line">
            <a:avLst/>
          </a:prstGeom>
          <a:noFill/>
          <a:ln w="12700">
            <a:solidFill>
              <a:srgbClr val="E4E2D9"/>
            </a:solidFill>
            <a:prstDash val="dash"/>
          </a:ln>
        </p:spPr>
      </p:sp>
      <p:sp>
        <p:nvSpPr>
          <p:cNvPr id="11" name="Text 9"/>
          <p:cNvSpPr/>
          <p:nvPr/>
        </p:nvSpPr>
        <p:spPr>
          <a:xfrm>
            <a:off x="2103120" y="4114800"/>
            <a:ext cx="2606040" cy="274320"/>
          </a:xfrm>
          <a:prstGeom prst="rect">
            <a:avLst/>
          </a:prstGeom>
          <a:noFill/>
          <a:ln/>
        </p:spPr>
        <p:txBody>
          <a:bodyPr wrap="square" lIns="0" tIns="0" rIns="0" bIns="0" rtlCol="0" anchor="ctr"/>
          <a:lstStyle/>
          <a:p>
            <a:pPr indent="0" marL="0">
              <a:buNone/>
            </a:pPr>
            <a:r>
              <a:rPr lang="en-US" sz="1050" dirty="0">
                <a:solidFill>
                  <a:srgbClr val="9AA89F"/>
                </a:solidFill>
                <a:latin typeface="BIZ UDPゴシック" pitchFamily="34" charset="0"/>
                <a:ea typeface="BIZ UDPゴシック" pitchFamily="34" charset="-122"/>
                <a:cs typeface="BIZ UDPゴシック" pitchFamily="34" charset="-120"/>
              </a:rPr>
              <a:t>翌月、残るもの</a:t>
            </a:r>
            <a:endParaRPr lang="en-US" sz="1050" dirty="0"/>
          </a:p>
        </p:txBody>
      </p:sp>
      <p:sp>
        <p:nvSpPr>
          <p:cNvPr id="12" name="Text 10"/>
          <p:cNvSpPr/>
          <p:nvPr/>
        </p:nvSpPr>
        <p:spPr>
          <a:xfrm>
            <a:off x="2103120" y="4389120"/>
            <a:ext cx="2606040" cy="1005840"/>
          </a:xfrm>
          <a:prstGeom prst="rect">
            <a:avLst/>
          </a:prstGeom>
          <a:noFill/>
          <a:ln/>
        </p:spPr>
        <p:txBody>
          <a:bodyPr wrap="square" lIns="0" tIns="0" rIns="0" bIns="0" rtlCol="0" anchor="ctr"/>
          <a:lstStyle/>
          <a:p>
            <a:pPr indent="0" marL="0">
              <a:lnSpc>
                <a:spcPts val="1900"/>
              </a:lnSpc>
              <a:buNone/>
            </a:pPr>
            <a:r>
              <a:rPr lang="en-US" sz="1300" dirty="0">
                <a:solidFill>
                  <a:srgbClr val="26292E"/>
                </a:solidFill>
                <a:latin typeface="BIZ UDPゴシック" pitchFamily="34" charset="0"/>
                <a:ea typeface="BIZ UDPゴシック" pitchFamily="34" charset="-122"/>
                <a:cs typeface="BIZ UDPゴシック" pitchFamily="34" charset="-120"/>
              </a:rPr>
              <a:t>残るのは</a:t>
            </a:r>
            <a:endParaRPr lang="en-US" sz="1300" dirty="0"/>
          </a:p>
          <a:p>
            <a:pPr indent="0" marL="0">
              <a:lnSpc>
                <a:spcPts val="1900"/>
              </a:lnSpc>
              <a:buNone/>
            </a:pPr>
            <a:r>
              <a:rPr lang="en-US" sz="1300" dirty="0">
                <a:solidFill>
                  <a:srgbClr val="26292E"/>
                </a:solidFill>
                <a:latin typeface="BIZ UDPゴシック" pitchFamily="34" charset="0"/>
                <a:ea typeface="BIZ UDPゴシック" pitchFamily="34" charset="-122"/>
                <a:cs typeface="BIZ UDPゴシック" pitchFamily="34" charset="-120"/>
              </a:rPr>
              <a:t>「受講の記憶」になりがち</a:t>
            </a:r>
            <a:endParaRPr lang="en-US" sz="1300" dirty="0"/>
          </a:p>
        </p:txBody>
      </p:sp>
      <p:sp>
        <p:nvSpPr>
          <p:cNvPr id="13" name="Shape 11"/>
          <p:cNvSpPr/>
          <p:nvPr/>
        </p:nvSpPr>
        <p:spPr>
          <a:xfrm>
            <a:off x="5257800" y="1965960"/>
            <a:ext cx="3063240" cy="3566160"/>
          </a:xfrm>
          <a:prstGeom prst="rect">
            <a:avLst/>
          </a:prstGeom>
          <a:solidFill>
            <a:srgbClr val="FFFFFF"/>
          </a:solidFill>
          <a:ln w="9525">
            <a:solidFill>
              <a:srgbClr val="E4E2D9"/>
            </a:solidFill>
            <a:prstDash val="solid"/>
          </a:ln>
        </p:spPr>
      </p:sp>
      <p:sp>
        <p:nvSpPr>
          <p:cNvPr id="14" name="Text 12"/>
          <p:cNvSpPr/>
          <p:nvPr/>
        </p:nvSpPr>
        <p:spPr>
          <a:xfrm>
            <a:off x="5486400" y="2194560"/>
            <a:ext cx="2606040" cy="548640"/>
          </a:xfrm>
          <a:prstGeom prst="rect">
            <a:avLst/>
          </a:prstGeom>
          <a:noFill/>
          <a:ln/>
        </p:spPr>
        <p:txBody>
          <a:bodyPr wrap="square" lIns="0" tIns="0" rIns="0" bIns="0" rtlCol="0" anchor="ctr"/>
          <a:lstStyle/>
          <a:p>
            <a:pPr indent="0" marL="0">
              <a:buNone/>
            </a:pPr>
            <a:r>
              <a:rPr lang="en-US" sz="1700" b="1" dirty="0">
                <a:solidFill>
                  <a:srgbClr val="26292E"/>
                </a:solidFill>
                <a:latin typeface="BIZ UDPゴシック" pitchFamily="34" charset="0"/>
                <a:ea typeface="BIZ UDPゴシック" pitchFamily="34" charset="-122"/>
                <a:cs typeface="BIZ UDPゴシック" pitchFamily="34" charset="-120"/>
              </a:rPr>
              <a:t>2  システム導入</a:t>
            </a:r>
            <a:endParaRPr lang="en-US" sz="1700" dirty="0"/>
          </a:p>
        </p:txBody>
      </p:sp>
      <p:sp>
        <p:nvSpPr>
          <p:cNvPr id="15" name="Text 13"/>
          <p:cNvSpPr/>
          <p:nvPr/>
        </p:nvSpPr>
        <p:spPr>
          <a:xfrm>
            <a:off x="5486400" y="2834640"/>
            <a:ext cx="2606040" cy="1005840"/>
          </a:xfrm>
          <a:prstGeom prst="rect">
            <a:avLst/>
          </a:prstGeom>
          <a:noFill/>
          <a:ln/>
        </p:spPr>
        <p:txBody>
          <a:bodyPr wrap="square" lIns="0" tIns="0" rIns="0" bIns="0" rtlCol="0" anchor="ctr"/>
          <a:lstStyle/>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出来上がったツールを入れる。</a:t>
            </a:r>
            <a:endParaRPr lang="en-US" sz="1300" dirty="0"/>
          </a:p>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ツールは確かに残る。</a:t>
            </a:r>
            <a:endParaRPr lang="en-US" sz="1300" dirty="0"/>
          </a:p>
        </p:txBody>
      </p:sp>
      <p:sp>
        <p:nvSpPr>
          <p:cNvPr id="16" name="Shape 14"/>
          <p:cNvSpPr/>
          <p:nvPr/>
        </p:nvSpPr>
        <p:spPr>
          <a:xfrm>
            <a:off x="5486400" y="4023360"/>
            <a:ext cx="2606040" cy="0"/>
          </a:xfrm>
          <a:prstGeom prst="line">
            <a:avLst/>
          </a:prstGeom>
          <a:noFill/>
          <a:ln w="12700">
            <a:solidFill>
              <a:srgbClr val="E4E2D9"/>
            </a:solidFill>
            <a:prstDash val="dash"/>
          </a:ln>
        </p:spPr>
      </p:sp>
      <p:sp>
        <p:nvSpPr>
          <p:cNvPr id="17" name="Text 15"/>
          <p:cNvSpPr/>
          <p:nvPr/>
        </p:nvSpPr>
        <p:spPr>
          <a:xfrm>
            <a:off x="5486400" y="4114800"/>
            <a:ext cx="2606040" cy="274320"/>
          </a:xfrm>
          <a:prstGeom prst="rect">
            <a:avLst/>
          </a:prstGeom>
          <a:noFill/>
          <a:ln/>
        </p:spPr>
        <p:txBody>
          <a:bodyPr wrap="square" lIns="0" tIns="0" rIns="0" bIns="0" rtlCol="0" anchor="ctr"/>
          <a:lstStyle/>
          <a:p>
            <a:pPr indent="0" marL="0">
              <a:buNone/>
            </a:pPr>
            <a:r>
              <a:rPr lang="en-US" sz="1050" dirty="0">
                <a:solidFill>
                  <a:srgbClr val="9AA89F"/>
                </a:solidFill>
                <a:latin typeface="BIZ UDPゴシック" pitchFamily="34" charset="0"/>
                <a:ea typeface="BIZ UDPゴシック" pitchFamily="34" charset="-122"/>
                <a:cs typeface="BIZ UDPゴシック" pitchFamily="34" charset="-120"/>
              </a:rPr>
              <a:t>翌月、残るもの</a:t>
            </a:r>
            <a:endParaRPr lang="en-US" sz="1050" dirty="0"/>
          </a:p>
        </p:txBody>
      </p:sp>
      <p:sp>
        <p:nvSpPr>
          <p:cNvPr id="18" name="Text 16"/>
          <p:cNvSpPr/>
          <p:nvPr/>
        </p:nvSpPr>
        <p:spPr>
          <a:xfrm>
            <a:off x="5486400" y="4389120"/>
            <a:ext cx="2606040" cy="1005840"/>
          </a:xfrm>
          <a:prstGeom prst="rect">
            <a:avLst/>
          </a:prstGeom>
          <a:noFill/>
          <a:ln/>
        </p:spPr>
        <p:txBody>
          <a:bodyPr wrap="square" lIns="0" tIns="0" rIns="0" bIns="0" rtlCol="0" anchor="ctr"/>
          <a:lstStyle/>
          <a:p>
            <a:pPr indent="0" marL="0">
              <a:lnSpc>
                <a:spcPts val="1900"/>
              </a:lnSpc>
              <a:buNone/>
            </a:pPr>
            <a:r>
              <a:rPr lang="en-US" sz="1300" dirty="0">
                <a:solidFill>
                  <a:srgbClr val="26292E"/>
                </a:solidFill>
                <a:latin typeface="BIZ UDPゴシック" pitchFamily="34" charset="0"/>
                <a:ea typeface="BIZ UDPゴシック" pitchFamily="34" charset="-122"/>
                <a:cs typeface="BIZ UDPゴシック" pitchFamily="34" charset="-120"/>
              </a:rPr>
              <a:t>残るのは</a:t>
            </a:r>
            <a:endParaRPr lang="en-US" sz="1300" dirty="0"/>
          </a:p>
          <a:p>
            <a:pPr indent="0" marL="0">
              <a:lnSpc>
                <a:spcPts val="1900"/>
              </a:lnSpc>
              <a:buNone/>
            </a:pPr>
            <a:r>
              <a:rPr lang="en-US" sz="1300" dirty="0">
                <a:solidFill>
                  <a:srgbClr val="26292E"/>
                </a:solidFill>
                <a:latin typeface="BIZ UDPゴシック" pitchFamily="34" charset="0"/>
                <a:ea typeface="BIZ UDPゴシック" pitchFamily="34" charset="-122"/>
                <a:cs typeface="BIZ UDPゴシック" pitchFamily="34" charset="-120"/>
              </a:rPr>
              <a:t>「借り物のツール」。</a:t>
            </a:r>
            <a:endParaRPr lang="en-US" sz="1300" dirty="0"/>
          </a:p>
          <a:p>
            <a:pPr indent="0" marL="0">
              <a:lnSpc>
                <a:spcPts val="1900"/>
              </a:lnSpc>
              <a:buNone/>
            </a:pPr>
            <a:r>
              <a:rPr lang="en-US" sz="1300" dirty="0">
                <a:solidFill>
                  <a:srgbClr val="26292E"/>
                </a:solidFill>
                <a:latin typeface="BIZ UDPゴシック" pitchFamily="34" charset="0"/>
                <a:ea typeface="BIZ UDPゴシック" pitchFamily="34" charset="-122"/>
                <a:cs typeface="BIZ UDPゴシック" pitchFamily="34" charset="-120"/>
              </a:rPr>
              <a:t>現場が変わるたび外部依頼</a:t>
            </a:r>
            <a:endParaRPr lang="en-US" sz="1300" dirty="0"/>
          </a:p>
        </p:txBody>
      </p:sp>
      <p:sp>
        <p:nvSpPr>
          <p:cNvPr id="19" name="Shape 17"/>
          <p:cNvSpPr/>
          <p:nvPr/>
        </p:nvSpPr>
        <p:spPr>
          <a:xfrm>
            <a:off x="8641080" y="1965960"/>
            <a:ext cx="3063240" cy="3566160"/>
          </a:xfrm>
          <a:prstGeom prst="rect">
            <a:avLst/>
          </a:prstGeom>
          <a:solidFill>
            <a:srgbClr val="FFFFFF"/>
          </a:solidFill>
          <a:ln w="31750">
            <a:solidFill>
              <a:srgbClr val="1F5748"/>
            </a:solidFill>
            <a:prstDash val="solid"/>
          </a:ln>
        </p:spPr>
      </p:sp>
      <p:sp>
        <p:nvSpPr>
          <p:cNvPr id="20" name="Text 18"/>
          <p:cNvSpPr/>
          <p:nvPr/>
        </p:nvSpPr>
        <p:spPr>
          <a:xfrm>
            <a:off x="8869680" y="2194560"/>
            <a:ext cx="2606040" cy="548640"/>
          </a:xfrm>
          <a:prstGeom prst="rect">
            <a:avLst/>
          </a:prstGeom>
          <a:noFill/>
          <a:ln/>
        </p:spPr>
        <p:txBody>
          <a:bodyPr wrap="square" lIns="0" tIns="0" rIns="0" bIns="0" rtlCol="0" anchor="ctr"/>
          <a:lstStyle/>
          <a:p>
            <a:pPr indent="0" marL="0">
              <a:buNone/>
            </a:pPr>
            <a:r>
              <a:rPr lang="en-US" sz="1700" b="1" dirty="0">
                <a:solidFill>
                  <a:srgbClr val="1F5748"/>
                </a:solidFill>
                <a:latin typeface="BIZ UDPゴシック" pitchFamily="34" charset="0"/>
                <a:ea typeface="BIZ UDPゴシック" pitchFamily="34" charset="-122"/>
                <a:cs typeface="BIZ UDPゴシック" pitchFamily="34" charset="-120"/>
              </a:rPr>
              <a:t>3  作れる職員の養成</a:t>
            </a:r>
            <a:endParaRPr lang="en-US" sz="1700" dirty="0"/>
          </a:p>
        </p:txBody>
      </p:sp>
      <p:sp>
        <p:nvSpPr>
          <p:cNvPr id="21" name="Text 19"/>
          <p:cNvSpPr/>
          <p:nvPr/>
        </p:nvSpPr>
        <p:spPr>
          <a:xfrm>
            <a:off x="8869680" y="2834640"/>
            <a:ext cx="2606040" cy="1005840"/>
          </a:xfrm>
          <a:prstGeom prst="rect">
            <a:avLst/>
          </a:prstGeom>
          <a:noFill/>
          <a:ln/>
        </p:spPr>
        <p:txBody>
          <a:bodyPr wrap="square" lIns="0" tIns="0" rIns="0" bIns="0" rtlCol="0" anchor="ctr"/>
          <a:lstStyle/>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聞き取り、作り、直す技能を</a:t>
            </a:r>
            <a:endParaRPr lang="en-US" sz="1300" dirty="0"/>
          </a:p>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社内の職員に渡す。</a:t>
            </a:r>
            <a:endParaRPr lang="en-US" sz="1300" dirty="0"/>
          </a:p>
        </p:txBody>
      </p:sp>
      <p:sp>
        <p:nvSpPr>
          <p:cNvPr id="22" name="Shape 20"/>
          <p:cNvSpPr/>
          <p:nvPr/>
        </p:nvSpPr>
        <p:spPr>
          <a:xfrm>
            <a:off x="8869680" y="4023360"/>
            <a:ext cx="2606040" cy="0"/>
          </a:xfrm>
          <a:prstGeom prst="line">
            <a:avLst/>
          </a:prstGeom>
          <a:noFill/>
          <a:ln w="12700">
            <a:solidFill>
              <a:srgbClr val="E4E2D9"/>
            </a:solidFill>
            <a:prstDash val="dash"/>
          </a:ln>
        </p:spPr>
      </p:sp>
      <p:sp>
        <p:nvSpPr>
          <p:cNvPr id="23" name="Text 21"/>
          <p:cNvSpPr/>
          <p:nvPr/>
        </p:nvSpPr>
        <p:spPr>
          <a:xfrm>
            <a:off x="8869680" y="4114800"/>
            <a:ext cx="2606040" cy="274320"/>
          </a:xfrm>
          <a:prstGeom prst="rect">
            <a:avLst/>
          </a:prstGeom>
          <a:noFill/>
          <a:ln/>
        </p:spPr>
        <p:txBody>
          <a:bodyPr wrap="square" lIns="0" tIns="0" rIns="0" bIns="0" rtlCol="0" anchor="ctr"/>
          <a:lstStyle/>
          <a:p>
            <a:pPr indent="0" marL="0">
              <a:buNone/>
            </a:pPr>
            <a:r>
              <a:rPr lang="en-US" sz="1050" dirty="0">
                <a:solidFill>
                  <a:srgbClr val="9AA89F"/>
                </a:solidFill>
                <a:latin typeface="BIZ UDPゴシック" pitchFamily="34" charset="0"/>
                <a:ea typeface="BIZ UDPゴシック" pitchFamily="34" charset="-122"/>
                <a:cs typeface="BIZ UDPゴシック" pitchFamily="34" charset="-120"/>
              </a:rPr>
              <a:t>翌月、残るもの</a:t>
            </a:r>
            <a:endParaRPr lang="en-US" sz="1050" dirty="0"/>
          </a:p>
        </p:txBody>
      </p:sp>
      <p:sp>
        <p:nvSpPr>
          <p:cNvPr id="24" name="Text 22"/>
          <p:cNvSpPr/>
          <p:nvPr/>
        </p:nvSpPr>
        <p:spPr>
          <a:xfrm>
            <a:off x="8869680" y="4389120"/>
            <a:ext cx="2606040" cy="1005840"/>
          </a:xfrm>
          <a:prstGeom prst="rect">
            <a:avLst/>
          </a:prstGeom>
          <a:noFill/>
          <a:ln/>
        </p:spPr>
        <p:txBody>
          <a:bodyPr wrap="square" lIns="0" tIns="0" rIns="0" bIns="0" rtlCol="0" anchor="ctr"/>
          <a:lstStyle/>
          <a:p>
            <a:pPr indent="0" marL="0">
              <a:lnSpc>
                <a:spcPts val="1900"/>
              </a:lnSpc>
              <a:buNone/>
            </a:pPr>
            <a:r>
              <a:rPr lang="en-US" sz="1300" b="1" dirty="0">
                <a:solidFill>
                  <a:srgbClr val="1F5748"/>
                </a:solidFill>
                <a:latin typeface="BIZ UDPゴシック" pitchFamily="34" charset="0"/>
                <a:ea typeface="BIZ UDPゴシック" pitchFamily="34" charset="-122"/>
                <a:cs typeface="BIZ UDPゴシック" pitchFamily="34" charset="-120"/>
              </a:rPr>
              <a:t>残るのは</a:t>
            </a:r>
            <a:endParaRPr lang="en-US" sz="1300" dirty="0"/>
          </a:p>
          <a:p>
            <a:pPr indent="0" marL="0">
              <a:lnSpc>
                <a:spcPts val="1900"/>
              </a:lnSpc>
              <a:buNone/>
            </a:pPr>
            <a:r>
              <a:rPr lang="en-US" sz="1300" b="1" dirty="0">
                <a:solidFill>
                  <a:srgbClr val="1F5748"/>
                </a:solidFill>
                <a:latin typeface="BIZ UDPゴシック" pitchFamily="34" charset="0"/>
                <a:ea typeface="BIZ UDPゴシック" pitchFamily="34" charset="-122"/>
                <a:cs typeface="BIZ UDPゴシック" pitchFamily="34" charset="-120"/>
              </a:rPr>
              <a:t>動くツール。直せる人。</a:t>
            </a:r>
            <a:endParaRPr lang="en-US" sz="1300" dirty="0"/>
          </a:p>
          <a:p>
            <a:pPr indent="0" marL="0">
              <a:lnSpc>
                <a:spcPts val="1900"/>
              </a:lnSpc>
              <a:buNone/>
            </a:pPr>
            <a:r>
              <a:rPr lang="en-US" sz="1300" b="1" dirty="0">
                <a:solidFill>
                  <a:srgbClr val="1F5748"/>
                </a:solidFill>
                <a:latin typeface="BIZ UDPゴシック" pitchFamily="34" charset="0"/>
                <a:ea typeface="BIZ UDPゴシック" pitchFamily="34" charset="-122"/>
                <a:cs typeface="BIZ UDPゴシック" pitchFamily="34" charset="-120"/>
              </a:rPr>
              <a:t>次のツールを生む聞き取りの型。</a:t>
            </a:r>
            <a:endParaRPr lang="en-US" sz="1300" dirty="0"/>
          </a:p>
        </p:txBody>
      </p:sp>
      <p:sp>
        <p:nvSpPr>
          <p:cNvPr id="25" name="Text 23"/>
          <p:cNvSpPr/>
          <p:nvPr/>
        </p:nvSpPr>
        <p:spPr>
          <a:xfrm>
            <a:off x="1874520" y="5806440"/>
            <a:ext cx="9811512" cy="411480"/>
          </a:xfrm>
          <a:prstGeom prst="rect">
            <a:avLst/>
          </a:prstGeom>
          <a:noFill/>
          <a:ln/>
        </p:spPr>
        <p:txBody>
          <a:bodyPr wrap="square" lIns="0" tIns="0" rIns="0" bIns="0" rtlCol="0" anchor="ctr"/>
          <a:lstStyle/>
          <a:p>
            <a:pPr indent="0" marL="0">
              <a:buNone/>
            </a:pPr>
            <a:r>
              <a:rPr lang="en-US" sz="1600" b="1" dirty="0">
                <a:solidFill>
                  <a:srgbClr val="26292E"/>
                </a:solidFill>
                <a:latin typeface="BIZ UDPゴシック" pitchFamily="34" charset="0"/>
                <a:ea typeface="BIZ UDPゴシック" pitchFamily="34" charset="-122"/>
                <a:cs typeface="BIZ UDPゴシック" pitchFamily="34" charset="-120"/>
              </a:rPr>
              <a:t>本講座は、三つ目です──投資が「消える」のではなく「増え続ける」唯一の選択肢。</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F</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D</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E</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と</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は</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FDE-P04</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現場に立つ、作り手。</a:t>
            </a:r>
            <a:endParaRPr lang="en-US" sz="4000" dirty="0"/>
          </a:p>
        </p:txBody>
      </p:sp>
      <p:sp>
        <p:nvSpPr>
          <p:cNvPr id="6" name="Text 4"/>
          <p:cNvSpPr/>
          <p:nvPr/>
        </p:nvSpPr>
        <p:spPr>
          <a:xfrm>
            <a:off x="1874520" y="1417320"/>
            <a:ext cx="9811512" cy="868680"/>
          </a:xfrm>
          <a:prstGeom prst="rect">
            <a:avLst/>
          </a:prstGeom>
          <a:noFill/>
          <a:ln/>
        </p:spPr>
        <p:txBody>
          <a:bodyPr wrap="square" lIns="0" tIns="0" rIns="0" bIns="0" rtlCol="0" anchor="ctr"/>
          <a:lstStyle/>
          <a:p>
            <a:pPr indent="0" marL="0">
              <a:lnSpc>
                <a:spcPts val="2500"/>
              </a:lnSpc>
              <a:buNone/>
            </a:pPr>
            <a:r>
              <a:rPr lang="en-US" sz="2600" dirty="0">
                <a:solidFill>
                  <a:srgbClr val="1F5748"/>
                </a:solidFill>
                <a:latin typeface="Bahnschrift SemiBold" pitchFamily="34" charset="0"/>
                <a:ea typeface="Bahnschrift SemiBold" pitchFamily="34" charset="-122"/>
                <a:cs typeface="Bahnschrift SemiBold" pitchFamily="34" charset="-120"/>
              </a:rPr>
              <a:t>FDE</a:t>
            </a:r>
            <a:pPr indent="0" marL="0">
              <a:lnSpc>
                <a:spcPts val="2500"/>
              </a:lnSpc>
              <a:buNone/>
            </a:pPr>
            <a:r>
              <a:rPr lang="en-US" sz="1500" dirty="0">
                <a:solidFill>
                  <a:srgbClr val="26292E"/>
                </a:solidFill>
                <a:latin typeface="BIZ UDPゴシック" pitchFamily="34" charset="0"/>
                <a:ea typeface="BIZ UDPゴシック" pitchFamily="34" charset="-122"/>
                <a:cs typeface="BIZ UDPゴシック" pitchFamily="34" charset="-120"/>
              </a:rPr>
              <a:t>（Forward Deployed Engineer）＝顧客の現場に入り込み、困りごとを聞き取り、その場でツールを作る技術者。</a:t>
            </a:r>
            <a:pPr indent="0" marL="0">
              <a:lnSpc>
                <a:spcPts val="2500"/>
              </a:lnSpc>
              <a:buNone/>
            </a:pPr>
            <a:r>
              <a:rPr lang="en-US" sz="1500" b="1" dirty="0">
                <a:solidFill>
                  <a:srgbClr val="26292E"/>
                </a:solidFill>
                <a:latin typeface="BIZ UDPゴシック" pitchFamily="34" charset="0"/>
                <a:ea typeface="BIZ UDPゴシック" pitchFamily="34" charset="-122"/>
                <a:cs typeface="BIZ UDPゴシック" pitchFamily="34" charset="-120"/>
              </a:rPr>
              <a:t>海外のIT業界で生まれた職種名を、そのまま借りた呼び名です。</a:t>
            </a:r>
            <a:endParaRPr lang="en-US" sz="2600" dirty="0"/>
          </a:p>
        </p:txBody>
      </p:sp>
      <p:sp>
        <p:nvSpPr>
          <p:cNvPr id="7" name="Shape 5"/>
          <p:cNvSpPr/>
          <p:nvPr/>
        </p:nvSpPr>
        <p:spPr>
          <a:xfrm>
            <a:off x="1874520" y="2651760"/>
            <a:ext cx="3931920" cy="1371600"/>
          </a:xfrm>
          <a:prstGeom prst="rect">
            <a:avLst/>
          </a:prstGeom>
          <a:solidFill>
            <a:srgbClr val="FFFFFF"/>
          </a:solidFill>
          <a:ln w="9525">
            <a:solidFill>
              <a:srgbClr val="E4E2D9"/>
            </a:solidFill>
            <a:prstDash val="solid"/>
          </a:ln>
        </p:spPr>
      </p:sp>
      <p:sp>
        <p:nvSpPr>
          <p:cNvPr id="8" name="Text 6"/>
          <p:cNvSpPr/>
          <p:nvPr/>
        </p:nvSpPr>
        <p:spPr>
          <a:xfrm>
            <a:off x="2103120" y="2880360"/>
            <a:ext cx="3474720" cy="914400"/>
          </a:xfrm>
          <a:prstGeom prst="rect">
            <a:avLst/>
          </a:prstGeom>
          <a:noFill/>
          <a:ln/>
        </p:spPr>
        <p:txBody>
          <a:bodyPr wrap="square" lIns="0" tIns="0" rIns="0" bIns="0" rtlCol="0" anchor="ctr"/>
          <a:lstStyle/>
          <a:p>
            <a:pPr indent="0" marL="0">
              <a:lnSpc>
                <a:spcPts val="2200"/>
              </a:lnSpc>
              <a:buNone/>
            </a:pPr>
            <a:r>
              <a:rPr lang="en-US" sz="1050" dirty="0">
                <a:solidFill>
                  <a:srgbClr val="9AA89F"/>
                </a:solidFill>
                <a:latin typeface="BIZ UDPゴシック" pitchFamily="34" charset="0"/>
                <a:ea typeface="BIZ UDPゴシック" pitchFamily="34" charset="-122"/>
                <a:cs typeface="BIZ UDPゴシック" pitchFamily="34" charset="-120"/>
              </a:rPr>
              <a:t>従来の発想</a:t>
            </a:r>
            <a:endParaRPr lang="en-US" sz="1050" dirty="0"/>
          </a:p>
          <a:p>
            <a:pPr indent="0" marL="0">
              <a:lnSpc>
                <a:spcPts val="2200"/>
              </a:lnSpc>
              <a:buNone/>
            </a:pPr>
            <a:r>
              <a:rPr lang="en-US" sz="1500" b="1" dirty="0">
                <a:solidFill>
                  <a:srgbClr val="26292E"/>
                </a:solidFill>
                <a:latin typeface="BIZ UDPゴシック" pitchFamily="34" charset="0"/>
                <a:ea typeface="BIZ UDPゴシック" pitchFamily="34" charset="-122"/>
                <a:cs typeface="BIZ UDPゴシック" pitchFamily="34" charset="-120"/>
              </a:rPr>
              <a:t>外部の技術者が、現場へ来る</a:t>
            </a:r>
            <a:endParaRPr lang="en-US" sz="1050" dirty="0"/>
          </a:p>
        </p:txBody>
      </p:sp>
      <p:sp>
        <p:nvSpPr>
          <p:cNvPr id="9" name="Shape 7"/>
          <p:cNvSpPr/>
          <p:nvPr/>
        </p:nvSpPr>
        <p:spPr>
          <a:xfrm>
            <a:off x="6035040" y="3337560"/>
            <a:ext cx="1490472" cy="0"/>
          </a:xfrm>
          <a:prstGeom prst="line">
            <a:avLst/>
          </a:prstGeom>
          <a:noFill/>
          <a:ln w="28575">
            <a:solidFill>
              <a:srgbClr val="1F5748"/>
            </a:solidFill>
            <a:prstDash val="solid"/>
            <a:tailEnd type="triangle"/>
          </a:ln>
        </p:spPr>
      </p:sp>
      <p:sp>
        <p:nvSpPr>
          <p:cNvPr id="10" name="Shape 8"/>
          <p:cNvSpPr/>
          <p:nvPr/>
        </p:nvSpPr>
        <p:spPr>
          <a:xfrm>
            <a:off x="7754112" y="2651760"/>
            <a:ext cx="3931920" cy="1371600"/>
          </a:xfrm>
          <a:prstGeom prst="rect">
            <a:avLst/>
          </a:prstGeom>
          <a:solidFill>
            <a:srgbClr val="1F5748"/>
          </a:solidFill>
          <a:ln/>
        </p:spPr>
      </p:sp>
      <p:sp>
        <p:nvSpPr>
          <p:cNvPr id="11" name="Text 9"/>
          <p:cNvSpPr/>
          <p:nvPr/>
        </p:nvSpPr>
        <p:spPr>
          <a:xfrm>
            <a:off x="7982712" y="2880360"/>
            <a:ext cx="3474720" cy="914400"/>
          </a:xfrm>
          <a:prstGeom prst="rect">
            <a:avLst/>
          </a:prstGeom>
          <a:noFill/>
          <a:ln/>
        </p:spPr>
        <p:txBody>
          <a:bodyPr wrap="square" lIns="0" tIns="0" rIns="0" bIns="0" rtlCol="0" anchor="ctr"/>
          <a:lstStyle/>
          <a:p>
            <a:pPr indent="0" marL="0">
              <a:lnSpc>
                <a:spcPts val="2200"/>
              </a:lnSpc>
              <a:buNone/>
            </a:pPr>
            <a:r>
              <a:rPr lang="en-US" sz="1050" dirty="0">
                <a:solidFill>
                  <a:srgbClr val="E4E2D9"/>
                </a:solidFill>
                <a:latin typeface="BIZ UDPゴシック" pitchFamily="34" charset="0"/>
                <a:ea typeface="BIZ UDPゴシック" pitchFamily="34" charset="-122"/>
                <a:cs typeface="BIZ UDPゴシック" pitchFamily="34" charset="-120"/>
              </a:rPr>
              <a:t>本講座の発想（逆向き）</a:t>
            </a:r>
            <a:endParaRPr lang="en-US" sz="1050" dirty="0"/>
          </a:p>
          <a:p>
            <a:pPr indent="0" marL="0">
              <a:lnSpc>
                <a:spcPts val="2200"/>
              </a:lnSpc>
              <a:buNone/>
            </a:pPr>
            <a:r>
              <a:rPr lang="en-US" sz="1500" b="1" dirty="0">
                <a:solidFill>
                  <a:srgbClr val="F4F2ED"/>
                </a:solidFill>
                <a:latin typeface="BIZ UDPゴシック" pitchFamily="34" charset="0"/>
                <a:ea typeface="BIZ UDPゴシック" pitchFamily="34" charset="-122"/>
                <a:cs typeface="BIZ UDPゴシック" pitchFamily="34" charset="-120"/>
              </a:rPr>
              <a:t>現場の職員が、技術を持つ</a:t>
            </a:r>
            <a:endParaRPr lang="en-US" sz="1050" dirty="0"/>
          </a:p>
        </p:txBody>
      </p:sp>
      <p:sp>
        <p:nvSpPr>
          <p:cNvPr id="12" name="Text 10"/>
          <p:cNvSpPr/>
          <p:nvPr/>
        </p:nvSpPr>
        <p:spPr>
          <a:xfrm>
            <a:off x="1874520" y="4572000"/>
            <a:ext cx="9811512" cy="914400"/>
          </a:xfrm>
          <a:prstGeom prst="rect">
            <a:avLst/>
          </a:prstGeom>
          <a:noFill/>
          <a:ln/>
        </p:spPr>
        <p:txBody>
          <a:bodyPr wrap="square" lIns="0" tIns="0" rIns="0" bIns="0" rtlCol="0" anchor="ctr"/>
          <a:lstStyle/>
          <a:p>
            <a:pPr indent="0" marL="0">
              <a:lnSpc>
                <a:spcPts val="2600"/>
              </a:lnSpc>
              <a:buNone/>
            </a:pPr>
            <a:r>
              <a:rPr lang="en-US" sz="1500" dirty="0">
                <a:solidFill>
                  <a:srgbClr val="26292E"/>
                </a:solidFill>
                <a:latin typeface="BIZ UDPゴシック" pitchFamily="34" charset="0"/>
                <a:ea typeface="BIZ UDPゴシック" pitchFamily="34" charset="-122"/>
                <a:cs typeface="BIZ UDPゴシック" pitchFamily="34" charset="-120"/>
              </a:rPr>
              <a:t>本講座の「社内FDE」＝御社の現場を知る職員が、その役割を社内で担う人。</a:t>
            </a:r>
            <a:endParaRPr lang="en-US" sz="1500" dirty="0"/>
          </a:p>
          <a:p>
            <a:pPr indent="0" marL="0">
              <a:lnSpc>
                <a:spcPts val="2600"/>
              </a:lnSpc>
              <a:buNone/>
            </a:pPr>
            <a:r>
              <a:rPr lang="en-US" sz="1500" b="1" dirty="0">
                <a:solidFill>
                  <a:srgbClr val="26292E"/>
                </a:solidFill>
                <a:latin typeface="BIZ UDPゴシック" pitchFamily="34" charset="0"/>
                <a:ea typeface="BIZ UDPゴシック" pitchFamily="34" charset="-122"/>
                <a:cs typeface="BIZ UDPゴシック" pitchFamily="34" charset="-120"/>
              </a:rPr>
              <a:t>求める素養はプログラミング経験ではなく、現場を知っていること。</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ス</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ト</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ー</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リ</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ー</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FDE-P05</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ご覧ください。FDEのいる職場の、朝。</a:t>
            </a:r>
            <a:endParaRPr lang="en-US" sz="4000" dirty="0"/>
          </a:p>
        </p:txBody>
      </p:sp>
      <p:sp>
        <p:nvSpPr>
          <p:cNvPr id="6" name="Text 4"/>
          <p:cNvSpPr/>
          <p:nvPr/>
        </p:nvSpPr>
        <p:spPr>
          <a:xfrm>
            <a:off x="1874520" y="1600200"/>
            <a:ext cx="1554480" cy="731520"/>
          </a:xfrm>
          <a:prstGeom prst="rect">
            <a:avLst/>
          </a:prstGeom>
          <a:noFill/>
          <a:ln/>
        </p:spPr>
        <p:txBody>
          <a:bodyPr wrap="square" lIns="0" tIns="0" rIns="0" bIns="0" rtlCol="0" anchor="ctr"/>
          <a:lstStyle/>
          <a:p>
            <a:pPr indent="0" marL="0">
              <a:buNone/>
            </a:pPr>
            <a:r>
              <a:rPr lang="en-US" sz="3400" dirty="0">
                <a:solidFill>
                  <a:srgbClr val="1F5748"/>
                </a:solidFill>
                <a:latin typeface="Bahnschrift SemiBold" pitchFamily="34" charset="0"/>
                <a:ea typeface="Bahnschrift SemiBold" pitchFamily="34" charset="-122"/>
                <a:cs typeface="Bahnschrift SemiBold" pitchFamily="34" charset="-120"/>
              </a:rPr>
              <a:t>8:40</a:t>
            </a:r>
            <a:endParaRPr lang="en-US" sz="3400" dirty="0"/>
          </a:p>
        </p:txBody>
      </p:sp>
      <p:sp>
        <p:nvSpPr>
          <p:cNvPr id="7" name="Shape 5"/>
          <p:cNvSpPr/>
          <p:nvPr/>
        </p:nvSpPr>
        <p:spPr>
          <a:xfrm>
            <a:off x="3657600" y="1691640"/>
            <a:ext cx="0" cy="1737360"/>
          </a:xfrm>
          <a:prstGeom prst="line">
            <a:avLst/>
          </a:prstGeom>
          <a:noFill/>
          <a:ln w="19050">
            <a:solidFill>
              <a:srgbClr val="E4E2D9"/>
            </a:solidFill>
            <a:prstDash val="solid"/>
          </a:ln>
        </p:spPr>
      </p:sp>
      <p:sp>
        <p:nvSpPr>
          <p:cNvPr id="8" name="Text 6"/>
          <p:cNvSpPr/>
          <p:nvPr/>
        </p:nvSpPr>
        <p:spPr>
          <a:xfrm>
            <a:off x="3977640" y="1600200"/>
            <a:ext cx="7708392" cy="1920240"/>
          </a:xfrm>
          <a:prstGeom prst="rect">
            <a:avLst/>
          </a:prstGeom>
          <a:noFill/>
          <a:ln/>
        </p:spPr>
        <p:txBody>
          <a:bodyPr wrap="square" lIns="0" tIns="0" rIns="0" bIns="0" rtlCol="0" anchor="ctr"/>
          <a:lstStyle/>
          <a:p>
            <a:pPr indent="0" marL="0">
              <a:lnSpc>
                <a:spcPts val="2400"/>
              </a:lnSpc>
              <a:buNone/>
            </a:pPr>
            <a:r>
              <a:rPr lang="en-US" sz="1450" dirty="0">
                <a:solidFill>
                  <a:srgbClr val="26292E"/>
                </a:solidFill>
                <a:latin typeface="BIZ UDPゴシック" pitchFamily="34" charset="0"/>
                <a:ea typeface="BIZ UDPゴシック" pitchFamily="34" charset="-122"/>
                <a:cs typeface="BIZ UDPゴシック" pitchFamily="34" charset="-120"/>
              </a:rPr>
              <a:t>生活支援員の井上が、自作のツール「朝の便り」をワンタップ。</a:t>
            </a:r>
            <a:endParaRPr lang="en-US" sz="1450" dirty="0"/>
          </a:p>
          <a:p>
            <a:pPr indent="0" marL="0">
              <a:lnSpc>
                <a:spcPts val="2400"/>
              </a:lnSpc>
              <a:buNone/>
            </a:pPr>
            <a:r>
              <a:rPr lang="en-US" sz="1450" dirty="0">
                <a:solidFill>
                  <a:srgbClr val="26292E"/>
                </a:solidFill>
                <a:latin typeface="BIZ UDPゴシック" pitchFamily="34" charset="0"/>
                <a:ea typeface="BIZ UDPゴシック" pitchFamily="34" charset="-122"/>
                <a:cs typeface="BIZ UDPゴシック" pitchFamily="34" charset="-120"/>
              </a:rPr>
              <a:t>制度改定・自治体通知・感染症情報が、たった5行に要約されて手元に届く。共有のひと押しで、同じ5行が施設長のパソコンにも並ぶ。</a:t>
            </a:r>
            <a:endParaRPr lang="en-US" sz="1450" dirty="0"/>
          </a:p>
          <a:p>
            <a:pPr indent="0" marL="0">
              <a:lnSpc>
                <a:spcPts val="2400"/>
              </a:lnSpc>
              <a:buNone/>
            </a:pPr>
            <a:r>
              <a:rPr lang="en-US" sz="1450" b="1" dirty="0">
                <a:solidFill>
                  <a:srgbClr val="26292E"/>
                </a:solidFill>
                <a:latin typeface="BIZ UDPゴシック" pitchFamily="34" charset="0"/>
                <a:ea typeface="BIZ UDPゴシック" pitchFamily="34" charset="-122"/>
                <a:cs typeface="BIZ UDPゴシック" pitchFamily="34" charset="-120"/>
              </a:rPr>
              <a:t>作ったのは外部業者ではない。入職8年目の、井上本人だ。</a:t>
            </a:r>
            <a:endParaRPr lang="en-US" sz="1450" dirty="0"/>
          </a:p>
        </p:txBody>
      </p:sp>
      <p:sp>
        <p:nvSpPr>
          <p:cNvPr id="9" name="Text 7"/>
          <p:cNvSpPr/>
          <p:nvPr/>
        </p:nvSpPr>
        <p:spPr>
          <a:xfrm>
            <a:off x="1874520" y="3749040"/>
            <a:ext cx="1554480" cy="731520"/>
          </a:xfrm>
          <a:prstGeom prst="rect">
            <a:avLst/>
          </a:prstGeom>
          <a:noFill/>
          <a:ln/>
        </p:spPr>
        <p:txBody>
          <a:bodyPr wrap="square" lIns="0" tIns="0" rIns="0" bIns="0" rtlCol="0" anchor="ctr"/>
          <a:lstStyle/>
          <a:p>
            <a:pPr indent="0" marL="0">
              <a:buNone/>
            </a:pPr>
            <a:r>
              <a:rPr lang="en-US" sz="3400" dirty="0">
                <a:solidFill>
                  <a:srgbClr val="1F5748"/>
                </a:solidFill>
                <a:latin typeface="Bahnschrift SemiBold" pitchFamily="34" charset="0"/>
                <a:ea typeface="Bahnschrift SemiBold" pitchFamily="34" charset="-122"/>
                <a:cs typeface="Bahnschrift SemiBold" pitchFamily="34" charset="-120"/>
              </a:rPr>
              <a:t>9:30</a:t>
            </a:r>
            <a:endParaRPr lang="en-US" sz="3400" dirty="0"/>
          </a:p>
        </p:txBody>
      </p:sp>
      <p:sp>
        <p:nvSpPr>
          <p:cNvPr id="10" name="Shape 8"/>
          <p:cNvSpPr/>
          <p:nvPr/>
        </p:nvSpPr>
        <p:spPr>
          <a:xfrm>
            <a:off x="3657600" y="3840480"/>
            <a:ext cx="0" cy="1737360"/>
          </a:xfrm>
          <a:prstGeom prst="line">
            <a:avLst/>
          </a:prstGeom>
          <a:noFill/>
          <a:ln w="19050">
            <a:solidFill>
              <a:srgbClr val="E4E2D9"/>
            </a:solidFill>
            <a:prstDash val="solid"/>
          </a:ln>
        </p:spPr>
      </p:sp>
      <p:sp>
        <p:nvSpPr>
          <p:cNvPr id="11" name="Text 9"/>
          <p:cNvSpPr/>
          <p:nvPr/>
        </p:nvSpPr>
        <p:spPr>
          <a:xfrm>
            <a:off x="3977640" y="3749040"/>
            <a:ext cx="7708392" cy="1920240"/>
          </a:xfrm>
          <a:prstGeom prst="rect">
            <a:avLst/>
          </a:prstGeom>
          <a:noFill/>
          <a:ln/>
        </p:spPr>
        <p:txBody>
          <a:bodyPr wrap="square" lIns="0" tIns="0" rIns="0" bIns="0" rtlCol="0" anchor="ctr"/>
          <a:lstStyle/>
          <a:p>
            <a:pPr indent="0" marL="0">
              <a:lnSpc>
                <a:spcPts val="2400"/>
              </a:lnSpc>
              <a:buNone/>
            </a:pPr>
            <a:r>
              <a:rPr lang="en-US" sz="1450" dirty="0">
                <a:solidFill>
                  <a:srgbClr val="26292E"/>
                </a:solidFill>
                <a:latin typeface="BIZ UDPゴシック" pitchFamily="34" charset="0"/>
                <a:ea typeface="BIZ UDPゴシック" pitchFamily="34" charset="-122"/>
                <a:cs typeface="BIZ UDPゴシック" pitchFamily="34" charset="-120"/>
              </a:rPr>
              <a:t>内職の仕様変更。以前なら手順書の作り直しに数日かかっていた。今日は違う。</a:t>
            </a:r>
            <a:endParaRPr lang="en-US" sz="1450" dirty="0"/>
          </a:p>
          <a:p>
            <a:pPr indent="0" marL="0">
              <a:lnSpc>
                <a:spcPts val="2400"/>
              </a:lnSpc>
              <a:buNone/>
            </a:pPr>
            <a:r>
              <a:rPr lang="en-US" sz="1450" dirty="0">
                <a:solidFill>
                  <a:srgbClr val="26292E"/>
                </a:solidFill>
                <a:latin typeface="BIZ UDPゴシック" pitchFamily="34" charset="0"/>
                <a:ea typeface="BIZ UDPゴシック" pitchFamily="34" charset="-122"/>
                <a:cs typeface="BIZ UDPゴシック" pitchFamily="34" charset="-120"/>
              </a:rPr>
              <a:t>リーダーの口頭説明を井上がAIに聞かせ、昼休み明けにはたたき台が一枚、机の上にある。</a:t>
            </a:r>
            <a:endParaRPr lang="en-US" sz="1450" dirty="0"/>
          </a:p>
          <a:p>
            <a:pPr indent="0" marL="0">
              <a:lnSpc>
                <a:spcPts val="2400"/>
              </a:lnSpc>
              <a:buNone/>
            </a:pPr>
            <a:r>
              <a:rPr lang="en-US" sz="1450" b="1" dirty="0">
                <a:solidFill>
                  <a:srgbClr val="26292E"/>
                </a:solidFill>
                <a:latin typeface="BIZ UDPゴシック" pitchFamily="34" charset="0"/>
                <a:ea typeface="BIZ UDPゴシック" pitchFamily="34" charset="-122"/>
                <a:cs typeface="BIZ UDPゴシック" pitchFamily="34" charset="-120"/>
              </a:rPr>
              <a:t>「たたき台が半日でできる」が、この職場の新しい当たり前。</a:t>
            </a:r>
            <a:endParaRPr lang="en-US" sz="1450" dirty="0"/>
          </a:p>
        </p:txBody>
      </p:sp>
      <p:sp>
        <p:nvSpPr>
          <p:cNvPr id="12" name="Text 10"/>
          <p:cNvSpPr/>
          <p:nvPr/>
        </p:nvSpPr>
        <p:spPr>
          <a:xfrm>
            <a:off x="1874520" y="6355080"/>
            <a:ext cx="9811512" cy="274320"/>
          </a:xfrm>
          <a:prstGeom prst="rect">
            <a:avLst/>
          </a:prstGeom>
          <a:noFill/>
          <a:ln/>
        </p:spPr>
        <p:txBody>
          <a:bodyPr wrap="square" lIns="0" tIns="0" rIns="0" bIns="0" rtlCol="0" anchor="ctr"/>
          <a:lstStyle/>
          <a:p>
            <a:pPr algn="l" indent="0" marL="0">
              <a:buNone/>
            </a:pPr>
            <a:r>
              <a:rPr lang="en-US" sz="1100" dirty="0">
                <a:solidFill>
                  <a:srgbClr val="9AA89F"/>
                </a:solidFill>
                <a:latin typeface="BIZ UDPゴシック" pitchFamily="34" charset="0"/>
                <a:ea typeface="BIZ UDPゴシック" pitchFamily="34" charset="-122"/>
                <a:cs typeface="BIZ UDPゴシック" pitchFamily="34" charset="-120"/>
              </a:rPr>
              <a:t>※架空のモデルストーリーです。登場する事業所・人物は実在しません。文中のツールはすべて本講座のカリキュラムに実在します。</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ス</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ト</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ー</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リ</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ー</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FDE-P06</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作れないと、言える。</a:t>
            </a:r>
            <a:endParaRPr lang="en-US" sz="4000" dirty="0"/>
          </a:p>
        </p:txBody>
      </p:sp>
      <p:sp>
        <p:nvSpPr>
          <p:cNvPr id="6" name="Text 4"/>
          <p:cNvSpPr/>
          <p:nvPr/>
        </p:nvSpPr>
        <p:spPr>
          <a:xfrm>
            <a:off x="1874520" y="1417320"/>
            <a:ext cx="9811512" cy="1371600"/>
          </a:xfrm>
          <a:prstGeom prst="rect">
            <a:avLst/>
          </a:prstGeom>
          <a:noFill/>
          <a:ln/>
        </p:spPr>
        <p:txBody>
          <a:bodyPr wrap="square" lIns="0" tIns="0" rIns="0" bIns="0" rtlCol="0" anchor="ctr"/>
          <a:lstStyle/>
          <a:p>
            <a:pPr indent="0" marL="0">
              <a:lnSpc>
                <a:spcPts val="2400"/>
              </a:lnSpc>
              <a:buNone/>
            </a:pPr>
            <a:r>
              <a:rPr lang="en-US" sz="1700" dirty="0">
                <a:solidFill>
                  <a:srgbClr val="1F5748"/>
                </a:solidFill>
                <a:latin typeface="Bahnschrift SemiBold" pitchFamily="34" charset="0"/>
                <a:ea typeface="Bahnschrift SemiBold" pitchFamily="34" charset="-122"/>
                <a:cs typeface="Bahnschrift SemiBold" pitchFamily="34" charset="-120"/>
              </a:rPr>
              <a:t>14:00</a:t>
            </a:r>
            <a:pPr indent="0" marL="0">
              <a:lnSpc>
                <a:spcPts val="2400"/>
              </a:lnSpc>
              <a:buNone/>
            </a:pPr>
            <a:r>
              <a:rPr lang="en-US" sz="1350" dirty="0">
                <a:solidFill>
                  <a:srgbClr val="26292E"/>
                </a:solidFill>
                <a:latin typeface="BIZ UDPゴシック" pitchFamily="34" charset="0"/>
                <a:ea typeface="BIZ UDPゴシック" pitchFamily="34" charset="-122"/>
                <a:cs typeface="BIZ UDPゴシック" pitchFamily="34" charset="-120"/>
              </a:rPr>
              <a:t>  サービス管理責任者が月例点検で、井上の作った「様式点検係」を開く。記載漏れ1件・期限接近3件。扱うのは様式の項目名と日付だけ──利用者情報はゼロ。</a:t>
            </a:r>
            <a:endParaRPr lang="en-US" sz="1700" dirty="0"/>
          </a:p>
          <a:p>
            <a:pPr indent="0" marL="0">
              <a:lnSpc>
                <a:spcPts val="2400"/>
              </a:lnSpc>
              <a:buNone/>
            </a:pPr>
            <a:r>
              <a:rPr lang="en-US" sz="1700" dirty="0">
                <a:solidFill>
                  <a:srgbClr val="1F5748"/>
                </a:solidFill>
                <a:latin typeface="Bahnschrift SemiBold" pitchFamily="34" charset="0"/>
                <a:ea typeface="Bahnschrift SemiBold" pitchFamily="34" charset="-122"/>
                <a:cs typeface="Bahnschrift SemiBold" pitchFamily="34" charset="-120"/>
              </a:rPr>
              <a:t>17:30</a:t>
            </a:r>
            <a:pPr indent="0" marL="0">
              <a:lnSpc>
                <a:spcPts val="2400"/>
              </a:lnSpc>
              <a:buNone/>
            </a:pPr>
            <a:r>
              <a:rPr lang="en-US" sz="1350" dirty="0">
                <a:solidFill>
                  <a:srgbClr val="26292E"/>
                </a:solidFill>
                <a:latin typeface="BIZ UDPゴシック" pitchFamily="34" charset="0"/>
                <a:ea typeface="BIZ UDPゴシック" pitchFamily="34" charset="-122"/>
                <a:cs typeface="BIZ UDPゴシック" pitchFamily="34" charset="-120"/>
              </a:rPr>
              <a:t>  職員会議。「面談記録から計画書の下書きは作れないか」。井上は即答しない。</a:t>
            </a:r>
            <a:endParaRPr lang="en-US" sz="1700" dirty="0"/>
          </a:p>
        </p:txBody>
      </p:sp>
      <p:sp>
        <p:nvSpPr>
          <p:cNvPr id="7" name="Shape 5"/>
          <p:cNvSpPr/>
          <p:nvPr/>
        </p:nvSpPr>
        <p:spPr>
          <a:xfrm>
            <a:off x="2240280" y="2971800"/>
            <a:ext cx="9079992" cy="2103120"/>
          </a:xfrm>
          <a:prstGeom prst="rect">
            <a:avLst/>
          </a:prstGeom>
          <a:solidFill>
            <a:srgbClr val="FFFFFF"/>
          </a:solidFill>
          <a:ln w="25400">
            <a:solidFill>
              <a:srgbClr val="1F5748"/>
            </a:solidFill>
            <a:prstDash val="solid"/>
          </a:ln>
        </p:spPr>
      </p:sp>
      <p:sp>
        <p:nvSpPr>
          <p:cNvPr id="8" name="Text 6"/>
          <p:cNvSpPr/>
          <p:nvPr/>
        </p:nvSpPr>
        <p:spPr>
          <a:xfrm>
            <a:off x="2651760" y="3246120"/>
            <a:ext cx="8257032" cy="1554480"/>
          </a:xfrm>
          <a:prstGeom prst="rect">
            <a:avLst/>
          </a:prstGeom>
          <a:noFill/>
          <a:ln/>
        </p:spPr>
        <p:txBody>
          <a:bodyPr wrap="square" lIns="0" tIns="0" rIns="0" bIns="0" rtlCol="0" anchor="ctr"/>
          <a:lstStyle/>
          <a:p>
            <a:pPr indent="0" marL="0">
              <a:lnSpc>
                <a:spcPts val="3000"/>
              </a:lnSpc>
              <a:buNone/>
            </a:pPr>
            <a:r>
              <a:rPr lang="en-US" sz="1700" b="1" dirty="0">
                <a:solidFill>
                  <a:srgbClr val="26292E"/>
                </a:solidFill>
                <a:latin typeface="BIZ UDPゴシック" pitchFamily="34" charset="0"/>
                <a:ea typeface="BIZ UDPゴシック" pitchFamily="34" charset="-122"/>
                <a:cs typeface="BIZ UDPゴシック" pitchFamily="34" charset="-120"/>
              </a:rPr>
              <a:t>「それは利用者さんの情報を扱う話なので、今のツールボックスの作り方では踏み込みません。中級の領域です。──ただ、何が必要かを聞き取って、依頼の形にまとめることは、今すぐできます」</a:t>
            </a:r>
            <a:endParaRPr lang="en-US" sz="1700" dirty="0"/>
          </a:p>
        </p:txBody>
      </p:sp>
      <p:sp>
        <p:nvSpPr>
          <p:cNvPr id="9" name="Text 7"/>
          <p:cNvSpPr/>
          <p:nvPr/>
        </p:nvSpPr>
        <p:spPr>
          <a:xfrm>
            <a:off x="1874520" y="5440680"/>
            <a:ext cx="9811512" cy="411480"/>
          </a:xfrm>
          <a:prstGeom prst="rect">
            <a:avLst/>
          </a:prstGeom>
          <a:noFill/>
          <a:ln/>
        </p:spPr>
        <p:txBody>
          <a:bodyPr wrap="square" lIns="0" tIns="0" rIns="0" bIns="0" rtlCol="0" anchor="ctr"/>
          <a:lstStyle/>
          <a:p>
            <a:pPr algn="ctr" indent="0" marL="0">
              <a:buNone/>
            </a:pPr>
            <a:r>
              <a:rPr lang="en-US" sz="1500" b="1" dirty="0">
                <a:solidFill>
                  <a:srgbClr val="1F5748"/>
                </a:solidFill>
                <a:latin typeface="BIZ UDPゴシック" pitchFamily="34" charset="0"/>
                <a:ea typeface="BIZ UDPゴシック" pitchFamily="34" charset="-122"/>
                <a:cs typeface="BIZ UDPゴシック" pitchFamily="34" charset="-120"/>
              </a:rPr>
              <a:t>作れないことを、作れないと言う。それも研修で身につけてきたことである。</a:t>
            </a:r>
            <a:endParaRPr lang="en-US" sz="1500" dirty="0"/>
          </a:p>
        </p:txBody>
      </p:sp>
      <p:sp>
        <p:nvSpPr>
          <p:cNvPr id="10" name="Text 8"/>
          <p:cNvSpPr/>
          <p:nvPr/>
        </p:nvSpPr>
        <p:spPr>
          <a:xfrm>
            <a:off x="1874520" y="6355080"/>
            <a:ext cx="9811512" cy="274320"/>
          </a:xfrm>
          <a:prstGeom prst="rect">
            <a:avLst/>
          </a:prstGeom>
          <a:noFill/>
          <a:ln/>
        </p:spPr>
        <p:txBody>
          <a:bodyPr wrap="square" lIns="0" tIns="0" rIns="0" bIns="0" rtlCol="0" anchor="ctr"/>
          <a:lstStyle/>
          <a:p>
            <a:pPr algn="l" indent="0" marL="0">
              <a:buNone/>
            </a:pPr>
            <a:r>
              <a:rPr lang="en-US" sz="1100" dirty="0">
                <a:solidFill>
                  <a:srgbClr val="9AA89F"/>
                </a:solidFill>
                <a:latin typeface="BIZ UDPゴシック" pitchFamily="34" charset="0"/>
                <a:ea typeface="BIZ UDPゴシック" pitchFamily="34" charset="-122"/>
                <a:cs typeface="BIZ UDPゴシック" pitchFamily="34" charset="-120"/>
              </a:rPr>
              <a:t>※架空のモデルストーリーです。登場する事業所・人物は実在しません。文中のツールはすべて本講座のカリキュラムに実在します。</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講</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座</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FDE-P07</a:t>
            </a:r>
            <a:endParaRPr lang="en-US" sz="1100" dirty="0"/>
          </a:p>
        </p:txBody>
      </p:sp>
      <p:sp>
        <p:nvSpPr>
          <p:cNvPr id="5" name="Text 3"/>
          <p:cNvSpPr/>
          <p:nvPr/>
        </p:nvSpPr>
        <p:spPr>
          <a:xfrm>
            <a:off x="1874520" y="548640"/>
            <a:ext cx="9811512" cy="685800"/>
          </a:xfrm>
          <a:prstGeom prst="rect">
            <a:avLst/>
          </a:prstGeom>
          <a:noFill/>
          <a:ln/>
        </p:spPr>
        <p:txBody>
          <a:bodyPr wrap="square" lIns="0" tIns="0" rIns="0" bIns="0" rtlCol="0" anchor="ctr"/>
          <a:lstStyle/>
          <a:p>
            <a:pPr indent="0" marL="0">
              <a:buNone/>
            </a:pPr>
            <a:r>
              <a:rPr lang="en-US" sz="3100" b="1" dirty="0">
                <a:solidFill>
                  <a:srgbClr val="26292E"/>
                </a:solidFill>
                <a:latin typeface="BIZ UDPゴシック" pitchFamily="34" charset="0"/>
                <a:ea typeface="BIZ UDPゴシック" pitchFamily="34" charset="-122"/>
                <a:cs typeface="BIZ UDPゴシック" pitchFamily="34" charset="-120"/>
              </a:rPr>
              <a:t>自分のツールボックスから、職場のツールボックスへ。</a:t>
            </a:r>
            <a:endParaRPr lang="en-US" sz="3100" dirty="0"/>
          </a:p>
        </p:txBody>
      </p:sp>
      <p:sp>
        <p:nvSpPr>
          <p:cNvPr id="6" name="Text 4"/>
          <p:cNvSpPr/>
          <p:nvPr/>
        </p:nvSpPr>
        <p:spPr>
          <a:xfrm>
            <a:off x="1874520" y="1325880"/>
            <a:ext cx="9811512" cy="365760"/>
          </a:xfrm>
          <a:prstGeom prst="rect">
            <a:avLst/>
          </a:prstGeom>
          <a:noFill/>
          <a:ln/>
        </p:spPr>
        <p:txBody>
          <a:bodyPr wrap="square" lIns="0" tIns="0" rIns="0" bIns="0" rtlCol="0" anchor="ctr"/>
          <a:lstStyle/>
          <a:p>
            <a:pPr indent="0" marL="0">
              <a:buNone/>
            </a:pPr>
            <a:r>
              <a:rPr lang="en-US" sz="1400" dirty="0">
                <a:solidFill>
                  <a:srgbClr val="26292E"/>
                </a:solidFill>
                <a:latin typeface="BIZ UDPゴシック" pitchFamily="34" charset="0"/>
                <a:ea typeface="BIZ UDPゴシック" pitchFamily="34" charset="-122"/>
                <a:cs typeface="BIZ UDPゴシック" pitchFamily="34" charset="-120"/>
              </a:rPr>
              <a:t>週1回・2時間×6回（計12時間）・Zoom同時双方向。必要機材はブラウザが動くPC1台のみ。</a:t>
            </a:r>
            <a:endParaRPr lang="en-US" sz="1400" dirty="0"/>
          </a:p>
        </p:txBody>
      </p:sp>
      <p:sp>
        <p:nvSpPr>
          <p:cNvPr id="7" name="Text 5"/>
          <p:cNvSpPr/>
          <p:nvPr/>
        </p:nvSpPr>
        <p:spPr>
          <a:xfrm>
            <a:off x="1874520" y="1856232"/>
            <a:ext cx="4754880" cy="274320"/>
          </a:xfrm>
          <a:prstGeom prst="rect">
            <a:avLst/>
          </a:prstGeom>
          <a:noFill/>
          <a:ln/>
        </p:spPr>
        <p:txBody>
          <a:bodyPr wrap="square" lIns="0" tIns="0" rIns="0" bIns="0" rtlCol="0" anchor="ctr"/>
          <a:lstStyle/>
          <a:p>
            <a:pPr indent="0" marL="0">
              <a:buNone/>
            </a:pPr>
            <a:r>
              <a:rPr lang="en-US" sz="1150" b="1" dirty="0">
                <a:solidFill>
                  <a:srgbClr val="1F5748"/>
                </a:solidFill>
                <a:latin typeface="BIZ UDPゴシック" pitchFamily="34" charset="0"/>
                <a:ea typeface="BIZ UDPゴシック" pitchFamily="34" charset="-122"/>
                <a:cs typeface="BIZ UDPゴシック" pitchFamily="34" charset="-120"/>
              </a:rPr>
              <a:t>前半｜自分のツールボックス（作ったその晩から、本人が使い始める）</a:t>
            </a:r>
            <a:endParaRPr lang="en-US" sz="1150" dirty="0"/>
          </a:p>
        </p:txBody>
      </p:sp>
      <p:sp>
        <p:nvSpPr>
          <p:cNvPr id="8" name="Shape 6"/>
          <p:cNvSpPr/>
          <p:nvPr/>
        </p:nvSpPr>
        <p:spPr>
          <a:xfrm>
            <a:off x="6620256" y="1810512"/>
            <a:ext cx="4709160" cy="347472"/>
          </a:xfrm>
          <a:prstGeom prst="rect">
            <a:avLst/>
          </a:prstGeom>
          <a:solidFill>
            <a:srgbClr val="1F5748"/>
          </a:solidFill>
          <a:ln/>
        </p:spPr>
      </p:sp>
      <p:sp>
        <p:nvSpPr>
          <p:cNvPr id="9" name="Text 7"/>
          <p:cNvSpPr/>
          <p:nvPr/>
        </p:nvSpPr>
        <p:spPr>
          <a:xfrm>
            <a:off x="6729984" y="1856232"/>
            <a:ext cx="4572000" cy="274320"/>
          </a:xfrm>
          <a:prstGeom prst="rect">
            <a:avLst/>
          </a:prstGeom>
          <a:noFill/>
          <a:ln/>
        </p:spPr>
        <p:txBody>
          <a:bodyPr wrap="square" lIns="0" tIns="0" rIns="0" bIns="0" rtlCol="0" anchor="ctr"/>
          <a:lstStyle/>
          <a:p>
            <a:pPr indent="0" marL="0">
              <a:buNone/>
            </a:pPr>
            <a:r>
              <a:rPr lang="en-US" sz="1150" b="1" dirty="0">
                <a:solidFill>
                  <a:srgbClr val="F4F2ED"/>
                </a:solidFill>
                <a:latin typeface="BIZ UDPゴシック" pitchFamily="34" charset="0"/>
                <a:ea typeface="BIZ UDPゴシック" pitchFamily="34" charset="-122"/>
                <a:cs typeface="BIZ UDPゴシック" pitchFamily="34" charset="-120"/>
              </a:rPr>
              <a:t>後半｜職場のツールボックス（聞き取って作るツール）</a:t>
            </a:r>
            <a:endParaRPr lang="en-US" sz="1150" dirty="0"/>
          </a:p>
        </p:txBody>
      </p:sp>
      <p:sp>
        <p:nvSpPr>
          <p:cNvPr id="10" name="Shape 8"/>
          <p:cNvSpPr/>
          <p:nvPr/>
        </p:nvSpPr>
        <p:spPr>
          <a:xfrm>
            <a:off x="1874520" y="2258568"/>
            <a:ext cx="1490472" cy="960120"/>
          </a:xfrm>
          <a:prstGeom prst="rect">
            <a:avLst/>
          </a:prstGeom>
          <a:solidFill>
            <a:srgbClr val="1F5748">
              <a:alpha val="18000"/>
            </a:srgbClr>
          </a:solidFill>
          <a:ln w="12700">
            <a:solidFill>
              <a:srgbClr val="1F5748"/>
            </a:solidFill>
            <a:prstDash val="solid"/>
          </a:ln>
        </p:spPr>
      </p:sp>
      <p:sp>
        <p:nvSpPr>
          <p:cNvPr id="11" name="Text 9"/>
          <p:cNvSpPr/>
          <p:nvPr/>
        </p:nvSpPr>
        <p:spPr>
          <a:xfrm>
            <a:off x="1874520" y="2350008"/>
            <a:ext cx="1490472" cy="320040"/>
          </a:xfrm>
          <a:prstGeom prst="rect">
            <a:avLst/>
          </a:prstGeom>
          <a:noFill/>
          <a:ln/>
        </p:spPr>
        <p:txBody>
          <a:bodyPr wrap="square" lIns="0" tIns="0" rIns="0" bIns="0" rtlCol="0" anchor="ctr"/>
          <a:lstStyle/>
          <a:p>
            <a:pPr algn="ctr" indent="0" marL="0">
              <a:buNone/>
            </a:pPr>
            <a:r>
              <a:rPr lang="en-US" sz="1300" b="1" dirty="0">
                <a:solidFill>
                  <a:srgbClr val="1F5748"/>
                </a:solidFill>
                <a:latin typeface="BIZ UDPゴシック" pitchFamily="34" charset="0"/>
                <a:ea typeface="BIZ UDPゴシック" pitchFamily="34" charset="-122"/>
                <a:cs typeface="BIZ UDPゴシック" pitchFamily="34" charset="-120"/>
              </a:rPr>
              <a:t>第1回</a:t>
            </a:r>
            <a:endParaRPr lang="en-US" sz="1300" dirty="0"/>
          </a:p>
        </p:txBody>
      </p:sp>
      <p:sp>
        <p:nvSpPr>
          <p:cNvPr id="12" name="Text 10"/>
          <p:cNvSpPr/>
          <p:nvPr/>
        </p:nvSpPr>
        <p:spPr>
          <a:xfrm>
            <a:off x="1874520" y="2697480"/>
            <a:ext cx="1490472" cy="320040"/>
          </a:xfrm>
          <a:prstGeom prst="rect">
            <a:avLst/>
          </a:prstGeom>
          <a:noFill/>
          <a:ln/>
        </p:spPr>
        <p:txBody>
          <a:bodyPr wrap="square" lIns="0" tIns="0" rIns="0" bIns="0" rtlCol="0" anchor="ctr"/>
          <a:lstStyle/>
          <a:p>
            <a:pPr algn="ctr" indent="0" marL="0">
              <a:buNone/>
            </a:pPr>
            <a:r>
              <a:rPr lang="en-US" sz="1050" dirty="0">
                <a:solidFill>
                  <a:srgbClr val="26292E"/>
                </a:solidFill>
                <a:latin typeface="BIZ UDPゴシック" pitchFamily="34" charset="0"/>
                <a:ea typeface="BIZ UDPゴシック" pitchFamily="34" charset="-122"/>
                <a:cs typeface="BIZ UDPゴシック" pitchFamily="34" charset="-120"/>
              </a:rPr>
              <a:t>自分のツール</a:t>
            </a:r>
            <a:endParaRPr lang="en-US" sz="1050" dirty="0"/>
          </a:p>
        </p:txBody>
      </p:sp>
      <p:sp>
        <p:nvSpPr>
          <p:cNvPr id="13" name="Shape 11"/>
          <p:cNvSpPr/>
          <p:nvPr/>
        </p:nvSpPr>
        <p:spPr>
          <a:xfrm>
            <a:off x="3474720" y="2258568"/>
            <a:ext cx="1490472" cy="960120"/>
          </a:xfrm>
          <a:prstGeom prst="rect">
            <a:avLst/>
          </a:prstGeom>
          <a:solidFill>
            <a:srgbClr val="1F5748">
              <a:alpha val="18000"/>
            </a:srgbClr>
          </a:solidFill>
          <a:ln w="12700">
            <a:solidFill>
              <a:srgbClr val="1F5748"/>
            </a:solidFill>
            <a:prstDash val="solid"/>
          </a:ln>
        </p:spPr>
      </p:sp>
      <p:sp>
        <p:nvSpPr>
          <p:cNvPr id="14" name="Text 12"/>
          <p:cNvSpPr/>
          <p:nvPr/>
        </p:nvSpPr>
        <p:spPr>
          <a:xfrm>
            <a:off x="3474720" y="2350008"/>
            <a:ext cx="1490472" cy="320040"/>
          </a:xfrm>
          <a:prstGeom prst="rect">
            <a:avLst/>
          </a:prstGeom>
          <a:noFill/>
          <a:ln/>
        </p:spPr>
        <p:txBody>
          <a:bodyPr wrap="square" lIns="0" tIns="0" rIns="0" bIns="0" rtlCol="0" anchor="ctr"/>
          <a:lstStyle/>
          <a:p>
            <a:pPr algn="ctr" indent="0" marL="0">
              <a:buNone/>
            </a:pPr>
            <a:r>
              <a:rPr lang="en-US" sz="1300" b="1" dirty="0">
                <a:solidFill>
                  <a:srgbClr val="1F5748"/>
                </a:solidFill>
                <a:latin typeface="BIZ UDPゴシック" pitchFamily="34" charset="0"/>
                <a:ea typeface="BIZ UDPゴシック" pitchFamily="34" charset="-122"/>
                <a:cs typeface="BIZ UDPゴシック" pitchFamily="34" charset="-120"/>
              </a:rPr>
              <a:t>第2回</a:t>
            </a:r>
            <a:endParaRPr lang="en-US" sz="1300" dirty="0"/>
          </a:p>
        </p:txBody>
      </p:sp>
      <p:sp>
        <p:nvSpPr>
          <p:cNvPr id="15" name="Text 13"/>
          <p:cNvSpPr/>
          <p:nvPr/>
        </p:nvSpPr>
        <p:spPr>
          <a:xfrm>
            <a:off x="3474720" y="2697480"/>
            <a:ext cx="1490472" cy="320040"/>
          </a:xfrm>
          <a:prstGeom prst="rect">
            <a:avLst/>
          </a:prstGeom>
          <a:noFill/>
          <a:ln/>
        </p:spPr>
        <p:txBody>
          <a:bodyPr wrap="square" lIns="0" tIns="0" rIns="0" bIns="0" rtlCol="0" anchor="ctr"/>
          <a:lstStyle/>
          <a:p>
            <a:pPr algn="ctr" indent="0" marL="0">
              <a:buNone/>
            </a:pPr>
            <a:r>
              <a:rPr lang="en-US" sz="1050" dirty="0">
                <a:solidFill>
                  <a:srgbClr val="26292E"/>
                </a:solidFill>
                <a:latin typeface="BIZ UDPゴシック" pitchFamily="34" charset="0"/>
                <a:ea typeface="BIZ UDPゴシック" pitchFamily="34" charset="-122"/>
                <a:cs typeface="BIZ UDPゴシック" pitchFamily="34" charset="-120"/>
              </a:rPr>
              <a:t>自分のツール</a:t>
            </a:r>
            <a:endParaRPr lang="en-US" sz="1050" dirty="0"/>
          </a:p>
        </p:txBody>
      </p:sp>
      <p:sp>
        <p:nvSpPr>
          <p:cNvPr id="16" name="Shape 14"/>
          <p:cNvSpPr/>
          <p:nvPr/>
        </p:nvSpPr>
        <p:spPr>
          <a:xfrm>
            <a:off x="5074920" y="2258568"/>
            <a:ext cx="1490472" cy="960120"/>
          </a:xfrm>
          <a:prstGeom prst="rect">
            <a:avLst/>
          </a:prstGeom>
          <a:solidFill>
            <a:srgbClr val="1F5748">
              <a:alpha val="18000"/>
            </a:srgbClr>
          </a:solidFill>
          <a:ln w="12700">
            <a:solidFill>
              <a:srgbClr val="1F5748"/>
            </a:solidFill>
            <a:prstDash val="solid"/>
          </a:ln>
        </p:spPr>
      </p:sp>
      <p:sp>
        <p:nvSpPr>
          <p:cNvPr id="17" name="Text 15"/>
          <p:cNvSpPr/>
          <p:nvPr/>
        </p:nvSpPr>
        <p:spPr>
          <a:xfrm>
            <a:off x="5074920" y="2350008"/>
            <a:ext cx="1490472" cy="320040"/>
          </a:xfrm>
          <a:prstGeom prst="rect">
            <a:avLst/>
          </a:prstGeom>
          <a:noFill/>
          <a:ln/>
        </p:spPr>
        <p:txBody>
          <a:bodyPr wrap="square" lIns="0" tIns="0" rIns="0" bIns="0" rtlCol="0" anchor="ctr"/>
          <a:lstStyle/>
          <a:p>
            <a:pPr algn="ctr" indent="0" marL="0">
              <a:buNone/>
            </a:pPr>
            <a:r>
              <a:rPr lang="en-US" sz="1300" b="1" dirty="0">
                <a:solidFill>
                  <a:srgbClr val="1F5748"/>
                </a:solidFill>
                <a:latin typeface="BIZ UDPゴシック" pitchFamily="34" charset="0"/>
                <a:ea typeface="BIZ UDPゴシック" pitchFamily="34" charset="-122"/>
                <a:cs typeface="BIZ UDPゴシック" pitchFamily="34" charset="-120"/>
              </a:rPr>
              <a:t>第3回</a:t>
            </a:r>
            <a:endParaRPr lang="en-US" sz="1300" dirty="0"/>
          </a:p>
        </p:txBody>
      </p:sp>
      <p:sp>
        <p:nvSpPr>
          <p:cNvPr id="18" name="Text 16"/>
          <p:cNvSpPr/>
          <p:nvPr/>
        </p:nvSpPr>
        <p:spPr>
          <a:xfrm>
            <a:off x="5074920" y="2697480"/>
            <a:ext cx="1490472" cy="320040"/>
          </a:xfrm>
          <a:prstGeom prst="rect">
            <a:avLst/>
          </a:prstGeom>
          <a:noFill/>
          <a:ln/>
        </p:spPr>
        <p:txBody>
          <a:bodyPr wrap="square" lIns="0" tIns="0" rIns="0" bIns="0" rtlCol="0" anchor="ctr"/>
          <a:lstStyle/>
          <a:p>
            <a:pPr algn="ctr" indent="0" marL="0">
              <a:buNone/>
            </a:pPr>
            <a:r>
              <a:rPr lang="en-US" sz="1050" dirty="0">
                <a:solidFill>
                  <a:srgbClr val="26292E"/>
                </a:solidFill>
                <a:latin typeface="BIZ UDPゴシック" pitchFamily="34" charset="0"/>
                <a:ea typeface="BIZ UDPゴシック" pitchFamily="34" charset="-122"/>
                <a:cs typeface="BIZ UDPゴシック" pitchFamily="34" charset="-120"/>
              </a:rPr>
              <a:t>自分のツール</a:t>
            </a:r>
            <a:endParaRPr lang="en-US" sz="1050" dirty="0"/>
          </a:p>
        </p:txBody>
      </p:sp>
      <p:sp>
        <p:nvSpPr>
          <p:cNvPr id="19" name="Shape 17"/>
          <p:cNvSpPr/>
          <p:nvPr/>
        </p:nvSpPr>
        <p:spPr>
          <a:xfrm>
            <a:off x="6675120" y="2258568"/>
            <a:ext cx="1490472" cy="960120"/>
          </a:xfrm>
          <a:prstGeom prst="rect">
            <a:avLst/>
          </a:prstGeom>
          <a:solidFill>
            <a:srgbClr val="1F5748"/>
          </a:solidFill>
          <a:ln w="12700">
            <a:solidFill>
              <a:srgbClr val="1F5748"/>
            </a:solidFill>
            <a:prstDash val="solid"/>
          </a:ln>
        </p:spPr>
      </p:sp>
      <p:sp>
        <p:nvSpPr>
          <p:cNvPr id="20" name="Text 18"/>
          <p:cNvSpPr/>
          <p:nvPr/>
        </p:nvSpPr>
        <p:spPr>
          <a:xfrm>
            <a:off x="6675120" y="2350008"/>
            <a:ext cx="1490472" cy="320040"/>
          </a:xfrm>
          <a:prstGeom prst="rect">
            <a:avLst/>
          </a:prstGeom>
          <a:noFill/>
          <a:ln/>
        </p:spPr>
        <p:txBody>
          <a:bodyPr wrap="square" lIns="0" tIns="0" rIns="0" bIns="0" rtlCol="0" anchor="ctr"/>
          <a:lstStyle/>
          <a:p>
            <a:pPr algn="ctr" indent="0" marL="0">
              <a:buNone/>
            </a:pPr>
            <a:r>
              <a:rPr lang="en-US" sz="1300" b="1" dirty="0">
                <a:solidFill>
                  <a:srgbClr val="F4F2ED"/>
                </a:solidFill>
                <a:latin typeface="BIZ UDPゴシック" pitchFamily="34" charset="0"/>
                <a:ea typeface="BIZ UDPゴシック" pitchFamily="34" charset="-122"/>
                <a:cs typeface="BIZ UDPゴシック" pitchFamily="34" charset="-120"/>
              </a:rPr>
              <a:t>第4回</a:t>
            </a:r>
            <a:endParaRPr lang="en-US" sz="1300" dirty="0"/>
          </a:p>
        </p:txBody>
      </p:sp>
      <p:sp>
        <p:nvSpPr>
          <p:cNvPr id="21" name="Text 19"/>
          <p:cNvSpPr/>
          <p:nvPr/>
        </p:nvSpPr>
        <p:spPr>
          <a:xfrm>
            <a:off x="6675120" y="2697480"/>
            <a:ext cx="1490472" cy="320040"/>
          </a:xfrm>
          <a:prstGeom prst="rect">
            <a:avLst/>
          </a:prstGeom>
          <a:noFill/>
          <a:ln/>
        </p:spPr>
        <p:txBody>
          <a:bodyPr wrap="square" lIns="0" tIns="0" rIns="0" bIns="0" rtlCol="0" anchor="ctr"/>
          <a:lstStyle/>
          <a:p>
            <a:pPr algn="ctr" indent="0" marL="0">
              <a:buNone/>
            </a:pPr>
            <a:r>
              <a:rPr lang="en-US" sz="1050" dirty="0">
                <a:solidFill>
                  <a:srgbClr val="F4F2ED"/>
                </a:solidFill>
                <a:latin typeface="BIZ UDPゴシック" pitchFamily="34" charset="0"/>
                <a:ea typeface="BIZ UDPゴシック" pitchFamily="34" charset="-122"/>
                <a:cs typeface="BIZ UDPゴシック" pitchFamily="34" charset="-120"/>
              </a:rPr>
              <a:t>職場のツール</a:t>
            </a:r>
            <a:endParaRPr lang="en-US" sz="1050" dirty="0"/>
          </a:p>
        </p:txBody>
      </p:sp>
      <p:sp>
        <p:nvSpPr>
          <p:cNvPr id="22" name="Shape 20"/>
          <p:cNvSpPr/>
          <p:nvPr/>
        </p:nvSpPr>
        <p:spPr>
          <a:xfrm>
            <a:off x="8275320" y="2258568"/>
            <a:ext cx="1490472" cy="960120"/>
          </a:xfrm>
          <a:prstGeom prst="rect">
            <a:avLst/>
          </a:prstGeom>
          <a:solidFill>
            <a:srgbClr val="1F5748"/>
          </a:solidFill>
          <a:ln w="12700">
            <a:solidFill>
              <a:srgbClr val="1F5748"/>
            </a:solidFill>
            <a:prstDash val="solid"/>
          </a:ln>
        </p:spPr>
      </p:sp>
      <p:sp>
        <p:nvSpPr>
          <p:cNvPr id="23" name="Text 21"/>
          <p:cNvSpPr/>
          <p:nvPr/>
        </p:nvSpPr>
        <p:spPr>
          <a:xfrm>
            <a:off x="8275320" y="2350008"/>
            <a:ext cx="1490472" cy="320040"/>
          </a:xfrm>
          <a:prstGeom prst="rect">
            <a:avLst/>
          </a:prstGeom>
          <a:noFill/>
          <a:ln/>
        </p:spPr>
        <p:txBody>
          <a:bodyPr wrap="square" lIns="0" tIns="0" rIns="0" bIns="0" rtlCol="0" anchor="ctr"/>
          <a:lstStyle/>
          <a:p>
            <a:pPr algn="ctr" indent="0" marL="0">
              <a:buNone/>
            </a:pPr>
            <a:r>
              <a:rPr lang="en-US" sz="1300" b="1" dirty="0">
                <a:solidFill>
                  <a:srgbClr val="F4F2ED"/>
                </a:solidFill>
                <a:latin typeface="BIZ UDPゴシック" pitchFamily="34" charset="0"/>
                <a:ea typeface="BIZ UDPゴシック" pitchFamily="34" charset="-122"/>
                <a:cs typeface="BIZ UDPゴシック" pitchFamily="34" charset="-120"/>
              </a:rPr>
              <a:t>第5回</a:t>
            </a:r>
            <a:endParaRPr lang="en-US" sz="1300" dirty="0"/>
          </a:p>
        </p:txBody>
      </p:sp>
      <p:sp>
        <p:nvSpPr>
          <p:cNvPr id="24" name="Text 22"/>
          <p:cNvSpPr/>
          <p:nvPr/>
        </p:nvSpPr>
        <p:spPr>
          <a:xfrm>
            <a:off x="8275320" y="2697480"/>
            <a:ext cx="1490472" cy="320040"/>
          </a:xfrm>
          <a:prstGeom prst="rect">
            <a:avLst/>
          </a:prstGeom>
          <a:noFill/>
          <a:ln/>
        </p:spPr>
        <p:txBody>
          <a:bodyPr wrap="square" lIns="0" tIns="0" rIns="0" bIns="0" rtlCol="0" anchor="ctr"/>
          <a:lstStyle/>
          <a:p>
            <a:pPr algn="ctr" indent="0" marL="0">
              <a:buNone/>
            </a:pPr>
            <a:r>
              <a:rPr lang="en-US" sz="1050" dirty="0">
                <a:solidFill>
                  <a:srgbClr val="F4F2ED"/>
                </a:solidFill>
                <a:latin typeface="BIZ UDPゴシック" pitchFamily="34" charset="0"/>
                <a:ea typeface="BIZ UDPゴシック" pitchFamily="34" charset="-122"/>
                <a:cs typeface="BIZ UDPゴシック" pitchFamily="34" charset="-120"/>
              </a:rPr>
              <a:t>職場のツール</a:t>
            </a:r>
            <a:endParaRPr lang="en-US" sz="1050" dirty="0"/>
          </a:p>
        </p:txBody>
      </p:sp>
      <p:sp>
        <p:nvSpPr>
          <p:cNvPr id="25" name="Shape 23"/>
          <p:cNvSpPr/>
          <p:nvPr/>
        </p:nvSpPr>
        <p:spPr>
          <a:xfrm>
            <a:off x="9875520" y="2258568"/>
            <a:ext cx="1490472" cy="960120"/>
          </a:xfrm>
          <a:prstGeom prst="rect">
            <a:avLst/>
          </a:prstGeom>
          <a:solidFill>
            <a:srgbClr val="1F5748"/>
          </a:solidFill>
          <a:ln w="12700">
            <a:solidFill>
              <a:srgbClr val="1F5748"/>
            </a:solidFill>
            <a:prstDash val="solid"/>
          </a:ln>
        </p:spPr>
      </p:sp>
      <p:sp>
        <p:nvSpPr>
          <p:cNvPr id="26" name="Text 24"/>
          <p:cNvSpPr/>
          <p:nvPr/>
        </p:nvSpPr>
        <p:spPr>
          <a:xfrm>
            <a:off x="9875520" y="2350008"/>
            <a:ext cx="1490472" cy="320040"/>
          </a:xfrm>
          <a:prstGeom prst="rect">
            <a:avLst/>
          </a:prstGeom>
          <a:noFill/>
          <a:ln/>
        </p:spPr>
        <p:txBody>
          <a:bodyPr wrap="square" lIns="0" tIns="0" rIns="0" bIns="0" rtlCol="0" anchor="ctr"/>
          <a:lstStyle/>
          <a:p>
            <a:pPr algn="ctr" indent="0" marL="0">
              <a:buNone/>
            </a:pPr>
            <a:r>
              <a:rPr lang="en-US" sz="1300" b="1" dirty="0">
                <a:solidFill>
                  <a:srgbClr val="F4F2ED"/>
                </a:solidFill>
                <a:latin typeface="BIZ UDPゴシック" pitchFamily="34" charset="0"/>
                <a:ea typeface="BIZ UDPゴシック" pitchFamily="34" charset="-122"/>
                <a:cs typeface="BIZ UDPゴシック" pitchFamily="34" charset="-120"/>
              </a:rPr>
              <a:t>第6回</a:t>
            </a:r>
            <a:endParaRPr lang="en-US" sz="1300" dirty="0"/>
          </a:p>
        </p:txBody>
      </p:sp>
      <p:sp>
        <p:nvSpPr>
          <p:cNvPr id="27" name="Text 25"/>
          <p:cNvSpPr/>
          <p:nvPr/>
        </p:nvSpPr>
        <p:spPr>
          <a:xfrm>
            <a:off x="9875520" y="2697480"/>
            <a:ext cx="1490472" cy="320040"/>
          </a:xfrm>
          <a:prstGeom prst="rect">
            <a:avLst/>
          </a:prstGeom>
          <a:noFill/>
          <a:ln/>
        </p:spPr>
        <p:txBody>
          <a:bodyPr wrap="square" lIns="0" tIns="0" rIns="0" bIns="0" rtlCol="0" anchor="ctr"/>
          <a:lstStyle/>
          <a:p>
            <a:pPr algn="ctr" indent="0" marL="0">
              <a:buNone/>
            </a:pPr>
            <a:r>
              <a:rPr lang="en-US" sz="1050" dirty="0">
                <a:solidFill>
                  <a:srgbClr val="F4F2ED"/>
                </a:solidFill>
                <a:latin typeface="BIZ UDPゴシック" pitchFamily="34" charset="0"/>
                <a:ea typeface="BIZ UDPゴシック" pitchFamily="34" charset="-122"/>
                <a:cs typeface="BIZ UDPゴシック" pitchFamily="34" charset="-120"/>
              </a:rPr>
              <a:t>職場のツール</a:t>
            </a:r>
            <a:endParaRPr lang="en-US" sz="1050" dirty="0"/>
          </a:p>
        </p:txBody>
      </p:sp>
      <p:sp>
        <p:nvSpPr>
          <p:cNvPr id="28" name="Text 26"/>
          <p:cNvSpPr/>
          <p:nvPr/>
        </p:nvSpPr>
        <p:spPr>
          <a:xfrm>
            <a:off x="1874520" y="3520440"/>
            <a:ext cx="9811512" cy="274320"/>
          </a:xfrm>
          <a:prstGeom prst="rect">
            <a:avLst/>
          </a:prstGeom>
          <a:noFill/>
          <a:ln/>
        </p:spPr>
        <p:txBody>
          <a:bodyPr wrap="square" lIns="0" tIns="0" rIns="0" bIns="0" rtlCol="0" anchor="ctr"/>
          <a:lstStyle/>
          <a:p>
            <a:pP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題材カタログの例（18種から本人が選ぶ）</a:t>
            </a:r>
            <a:endParaRPr lang="en-US" sz="1200" dirty="0"/>
          </a:p>
        </p:txBody>
      </p:sp>
      <p:sp>
        <p:nvSpPr>
          <p:cNvPr id="29" name="Shape 27"/>
          <p:cNvSpPr/>
          <p:nvPr/>
        </p:nvSpPr>
        <p:spPr>
          <a:xfrm>
            <a:off x="1874520" y="3840480"/>
            <a:ext cx="2331720" cy="1371600"/>
          </a:xfrm>
          <a:prstGeom prst="rect">
            <a:avLst/>
          </a:prstGeom>
          <a:solidFill>
            <a:srgbClr val="FFFFFF"/>
          </a:solidFill>
          <a:ln w="9525">
            <a:solidFill>
              <a:srgbClr val="E4E2D9"/>
            </a:solidFill>
            <a:prstDash val="solid"/>
          </a:ln>
          <a:effectLst>
            <a:outerShdw sx="100000" sy="100000" kx="0" ky="0" algn="bl" rotWithShape="0" blurRad="63500" dist="25400" dir="5400000">
              <a:srgbClr val="26292E">
                <a:alpha val="10000"/>
              </a:srgbClr>
            </a:outerShdw>
          </a:effectLst>
        </p:spPr>
      </p:sp>
      <p:sp>
        <p:nvSpPr>
          <p:cNvPr id="30" name="Text 28"/>
          <p:cNvSpPr/>
          <p:nvPr/>
        </p:nvSpPr>
        <p:spPr>
          <a:xfrm>
            <a:off x="2011680" y="4005072"/>
            <a:ext cx="2057400" cy="594360"/>
          </a:xfrm>
          <a:prstGeom prst="rect">
            <a:avLst/>
          </a:prstGeom>
          <a:noFill/>
          <a:ln/>
        </p:spPr>
        <p:txBody>
          <a:bodyPr wrap="square" lIns="0" tIns="0" rIns="0" bIns="0" rtlCol="0" anchor="ctr"/>
          <a:lstStyle/>
          <a:p>
            <a:pPr indent="0" marL="0">
              <a:lnSpc>
                <a:spcPts val="1800"/>
              </a:lnSpc>
              <a:buNone/>
            </a:pPr>
            <a:r>
              <a:rPr lang="en-US" sz="1350" b="1" dirty="0">
                <a:solidFill>
                  <a:srgbClr val="1F5748"/>
                </a:solidFill>
                <a:latin typeface="BIZ UDPゴシック" pitchFamily="34" charset="0"/>
                <a:ea typeface="BIZ UDPゴシック" pitchFamily="34" charset="-122"/>
                <a:cs typeface="BIZ UDPゴシック" pitchFamily="34" charset="-120"/>
              </a:rPr>
              <a:t>レシート撮るだけ家計簿</a:t>
            </a:r>
            <a:endParaRPr lang="en-US" sz="1350" dirty="0"/>
          </a:p>
        </p:txBody>
      </p:sp>
      <p:sp>
        <p:nvSpPr>
          <p:cNvPr id="31" name="Text 29"/>
          <p:cNvSpPr/>
          <p:nvPr/>
        </p:nvSpPr>
        <p:spPr>
          <a:xfrm>
            <a:off x="2011680" y="4617720"/>
            <a:ext cx="2057400" cy="502920"/>
          </a:xfrm>
          <a:prstGeom prst="rect">
            <a:avLst/>
          </a:prstGeom>
          <a:noFill/>
          <a:ln/>
        </p:spPr>
        <p:txBody>
          <a:bodyPr wrap="square" lIns="0" tIns="0" rIns="0" bIns="0" rtlCol="0" anchor="ctr"/>
          <a:lstStyle/>
          <a:p>
            <a:pPr indent="0" marL="0">
              <a:lnSpc>
                <a:spcPts val="1600"/>
              </a:lnSpc>
              <a:buNone/>
            </a:pPr>
            <a:r>
              <a:rPr lang="en-US" sz="1150" dirty="0">
                <a:solidFill>
                  <a:srgbClr val="26292E"/>
                </a:solidFill>
                <a:latin typeface="BIZ UDPゴシック" pitchFamily="34" charset="0"/>
                <a:ea typeface="BIZ UDPゴシック" pitchFamily="34" charset="-122"/>
                <a:cs typeface="BIZ UDPゴシック" pitchFamily="34" charset="-120"/>
              </a:rPr>
              <a:t>撮ると、表とグラフに</a:t>
            </a:r>
            <a:endParaRPr lang="en-US" sz="1150" dirty="0"/>
          </a:p>
        </p:txBody>
      </p:sp>
      <p:sp>
        <p:nvSpPr>
          <p:cNvPr id="32" name="Shape 30"/>
          <p:cNvSpPr/>
          <p:nvPr/>
        </p:nvSpPr>
        <p:spPr>
          <a:xfrm>
            <a:off x="4407408" y="3840480"/>
            <a:ext cx="2331720" cy="1371600"/>
          </a:xfrm>
          <a:prstGeom prst="rect">
            <a:avLst/>
          </a:prstGeom>
          <a:solidFill>
            <a:srgbClr val="FFFFFF"/>
          </a:solidFill>
          <a:ln w="9525">
            <a:solidFill>
              <a:srgbClr val="E4E2D9"/>
            </a:solidFill>
            <a:prstDash val="solid"/>
          </a:ln>
          <a:effectLst>
            <a:outerShdw sx="100000" sy="100000" kx="0" ky="0" algn="bl" rotWithShape="0" blurRad="63500" dist="25400" dir="5400000">
              <a:srgbClr val="26292E">
                <a:alpha val="10000"/>
              </a:srgbClr>
            </a:outerShdw>
          </a:effectLst>
        </p:spPr>
      </p:sp>
      <p:sp>
        <p:nvSpPr>
          <p:cNvPr id="33" name="Text 31"/>
          <p:cNvSpPr/>
          <p:nvPr/>
        </p:nvSpPr>
        <p:spPr>
          <a:xfrm>
            <a:off x="4544568" y="4005072"/>
            <a:ext cx="2057400" cy="594360"/>
          </a:xfrm>
          <a:prstGeom prst="rect">
            <a:avLst/>
          </a:prstGeom>
          <a:noFill/>
          <a:ln/>
        </p:spPr>
        <p:txBody>
          <a:bodyPr wrap="square" lIns="0" tIns="0" rIns="0" bIns="0" rtlCol="0" anchor="ctr"/>
          <a:lstStyle/>
          <a:p>
            <a:pPr indent="0" marL="0">
              <a:lnSpc>
                <a:spcPts val="1800"/>
              </a:lnSpc>
              <a:buNone/>
            </a:pPr>
            <a:r>
              <a:rPr lang="en-US" sz="1350" b="1" dirty="0">
                <a:solidFill>
                  <a:srgbClr val="1F5748"/>
                </a:solidFill>
                <a:latin typeface="BIZ UDPゴシック" pitchFamily="34" charset="0"/>
                <a:ea typeface="BIZ UDPゴシック" pitchFamily="34" charset="-122"/>
                <a:cs typeface="BIZ UDPゴシック" pitchFamily="34" charset="-120"/>
              </a:rPr>
              <a:t>朝いち便</a:t>
            </a:r>
            <a:endParaRPr lang="en-US" sz="1350" dirty="0"/>
          </a:p>
        </p:txBody>
      </p:sp>
      <p:sp>
        <p:nvSpPr>
          <p:cNvPr id="34" name="Text 32"/>
          <p:cNvSpPr/>
          <p:nvPr/>
        </p:nvSpPr>
        <p:spPr>
          <a:xfrm>
            <a:off x="4544568" y="4617720"/>
            <a:ext cx="2057400" cy="502920"/>
          </a:xfrm>
          <a:prstGeom prst="rect">
            <a:avLst/>
          </a:prstGeom>
          <a:noFill/>
          <a:ln/>
        </p:spPr>
        <p:txBody>
          <a:bodyPr wrap="square" lIns="0" tIns="0" rIns="0" bIns="0" rtlCol="0" anchor="ctr"/>
          <a:lstStyle/>
          <a:p>
            <a:pPr indent="0" marL="0">
              <a:lnSpc>
                <a:spcPts val="1600"/>
              </a:lnSpc>
              <a:buNone/>
            </a:pPr>
            <a:r>
              <a:rPr lang="en-US" sz="1150" dirty="0">
                <a:solidFill>
                  <a:srgbClr val="26292E"/>
                </a:solidFill>
                <a:latin typeface="BIZ UDPゴシック" pitchFamily="34" charset="0"/>
                <a:ea typeface="BIZ UDPゴシック" pitchFamily="34" charset="-122"/>
                <a:cs typeface="BIZ UDPゴシック" pitchFamily="34" charset="-120"/>
              </a:rPr>
              <a:t>毎朝ワンタップで、</a:t>
            </a:r>
            <a:endParaRPr lang="en-US" sz="1150" dirty="0"/>
          </a:p>
          <a:p>
            <a:pPr indent="0" marL="0">
              <a:lnSpc>
                <a:spcPts val="1600"/>
              </a:lnSpc>
              <a:buNone/>
            </a:pPr>
            <a:r>
              <a:rPr lang="en-US" sz="1150" dirty="0">
                <a:solidFill>
                  <a:srgbClr val="26292E"/>
                </a:solidFill>
                <a:latin typeface="BIZ UDPゴシック" pitchFamily="34" charset="0"/>
                <a:ea typeface="BIZ UDPゴシック" pitchFamily="34" charset="-122"/>
                <a:cs typeface="BIZ UDPゴシック" pitchFamily="34" charset="-120"/>
              </a:rPr>
              <a:t>要約が1枚届く</a:t>
            </a:r>
            <a:endParaRPr lang="en-US" sz="1150" dirty="0"/>
          </a:p>
        </p:txBody>
      </p:sp>
      <p:sp>
        <p:nvSpPr>
          <p:cNvPr id="35" name="Shape 33"/>
          <p:cNvSpPr/>
          <p:nvPr/>
        </p:nvSpPr>
        <p:spPr>
          <a:xfrm>
            <a:off x="6940296" y="3840480"/>
            <a:ext cx="2331720" cy="1371600"/>
          </a:xfrm>
          <a:prstGeom prst="rect">
            <a:avLst/>
          </a:prstGeom>
          <a:solidFill>
            <a:srgbClr val="FFFFFF"/>
          </a:solidFill>
          <a:ln w="9525">
            <a:solidFill>
              <a:srgbClr val="E4E2D9"/>
            </a:solidFill>
            <a:prstDash val="solid"/>
          </a:ln>
          <a:effectLst>
            <a:outerShdw sx="100000" sy="100000" kx="0" ky="0" algn="bl" rotWithShape="0" blurRad="63500" dist="25400" dir="5400000">
              <a:srgbClr val="26292E">
                <a:alpha val="10000"/>
              </a:srgbClr>
            </a:outerShdw>
          </a:effectLst>
        </p:spPr>
      </p:sp>
      <p:sp>
        <p:nvSpPr>
          <p:cNvPr id="36" name="Text 34"/>
          <p:cNvSpPr/>
          <p:nvPr/>
        </p:nvSpPr>
        <p:spPr>
          <a:xfrm>
            <a:off x="7077456" y="4005072"/>
            <a:ext cx="2057400" cy="594360"/>
          </a:xfrm>
          <a:prstGeom prst="rect">
            <a:avLst/>
          </a:prstGeom>
          <a:noFill/>
          <a:ln/>
        </p:spPr>
        <p:txBody>
          <a:bodyPr wrap="square" lIns="0" tIns="0" rIns="0" bIns="0" rtlCol="0" anchor="ctr"/>
          <a:lstStyle/>
          <a:p>
            <a:pPr indent="0" marL="0">
              <a:lnSpc>
                <a:spcPts val="1800"/>
              </a:lnSpc>
              <a:buNone/>
            </a:pPr>
            <a:r>
              <a:rPr lang="en-US" sz="1350" b="1" dirty="0">
                <a:solidFill>
                  <a:srgbClr val="1F5748"/>
                </a:solidFill>
                <a:latin typeface="BIZ UDPゴシック" pitchFamily="34" charset="0"/>
                <a:ea typeface="BIZ UDPゴシック" pitchFamily="34" charset="-122"/>
                <a:cs typeface="BIZ UDPゴシック" pitchFamily="34" charset="-120"/>
              </a:rPr>
              <a:t>クイズ大会メーカー</a:t>
            </a:r>
            <a:endParaRPr lang="en-US" sz="1350" dirty="0"/>
          </a:p>
        </p:txBody>
      </p:sp>
      <p:sp>
        <p:nvSpPr>
          <p:cNvPr id="37" name="Text 35"/>
          <p:cNvSpPr/>
          <p:nvPr/>
        </p:nvSpPr>
        <p:spPr>
          <a:xfrm>
            <a:off x="7077456" y="4617720"/>
            <a:ext cx="2057400" cy="502920"/>
          </a:xfrm>
          <a:prstGeom prst="rect">
            <a:avLst/>
          </a:prstGeom>
          <a:noFill/>
          <a:ln/>
        </p:spPr>
        <p:txBody>
          <a:bodyPr wrap="square" lIns="0" tIns="0" rIns="0" bIns="0" rtlCol="0" anchor="ctr"/>
          <a:lstStyle/>
          <a:p>
            <a:pPr indent="0" marL="0">
              <a:lnSpc>
                <a:spcPts val="1600"/>
              </a:lnSpc>
              <a:buNone/>
            </a:pPr>
            <a:r>
              <a:rPr lang="en-US" sz="1150" dirty="0">
                <a:solidFill>
                  <a:srgbClr val="26292E"/>
                </a:solidFill>
                <a:latin typeface="BIZ UDPゴシック" pitchFamily="34" charset="0"/>
                <a:ea typeface="BIZ UDPゴシック" pitchFamily="34" charset="-122"/>
                <a:cs typeface="BIZ UDPゴシック" pitchFamily="34" charset="-120"/>
              </a:rPr>
              <a:t>その晩、家族と対戦できる</a:t>
            </a:r>
            <a:endParaRPr lang="en-US" sz="1150" dirty="0"/>
          </a:p>
        </p:txBody>
      </p:sp>
      <p:sp>
        <p:nvSpPr>
          <p:cNvPr id="38" name="Shape 36"/>
          <p:cNvSpPr/>
          <p:nvPr/>
        </p:nvSpPr>
        <p:spPr>
          <a:xfrm>
            <a:off x="9473184" y="3840480"/>
            <a:ext cx="2331720" cy="1371600"/>
          </a:xfrm>
          <a:prstGeom prst="rect">
            <a:avLst/>
          </a:prstGeom>
          <a:solidFill>
            <a:srgbClr val="FFFFFF"/>
          </a:solidFill>
          <a:ln w="9525">
            <a:solidFill>
              <a:srgbClr val="E4E2D9"/>
            </a:solidFill>
            <a:prstDash val="solid"/>
          </a:ln>
          <a:effectLst>
            <a:outerShdw sx="100000" sy="100000" kx="0" ky="0" algn="bl" rotWithShape="0" blurRad="63500" dist="25400" dir="5400000">
              <a:srgbClr val="26292E">
                <a:alpha val="10000"/>
              </a:srgbClr>
            </a:outerShdw>
          </a:effectLst>
        </p:spPr>
      </p:sp>
      <p:sp>
        <p:nvSpPr>
          <p:cNvPr id="39" name="Text 37"/>
          <p:cNvSpPr/>
          <p:nvPr/>
        </p:nvSpPr>
        <p:spPr>
          <a:xfrm>
            <a:off x="9610344" y="4005072"/>
            <a:ext cx="2057400" cy="594360"/>
          </a:xfrm>
          <a:prstGeom prst="rect">
            <a:avLst/>
          </a:prstGeom>
          <a:noFill/>
          <a:ln/>
        </p:spPr>
        <p:txBody>
          <a:bodyPr wrap="square" lIns="0" tIns="0" rIns="0" bIns="0" rtlCol="0" anchor="ctr"/>
          <a:lstStyle/>
          <a:p>
            <a:pPr indent="0" marL="0">
              <a:lnSpc>
                <a:spcPts val="1800"/>
              </a:lnSpc>
              <a:buNone/>
            </a:pPr>
            <a:r>
              <a:rPr lang="en-US" sz="1350" b="1" dirty="0">
                <a:solidFill>
                  <a:srgbClr val="1F5748"/>
                </a:solidFill>
                <a:latin typeface="BIZ UDPゴシック" pitchFamily="34" charset="0"/>
                <a:ea typeface="BIZ UDPゴシック" pitchFamily="34" charset="-122"/>
                <a:cs typeface="BIZ UDPゴシック" pitchFamily="34" charset="-120"/>
              </a:rPr>
              <a:t>冷蔵庫カメラの献立係</a:t>
            </a:r>
            <a:endParaRPr lang="en-US" sz="1350" dirty="0"/>
          </a:p>
        </p:txBody>
      </p:sp>
      <p:sp>
        <p:nvSpPr>
          <p:cNvPr id="40" name="Text 38"/>
          <p:cNvSpPr/>
          <p:nvPr/>
        </p:nvSpPr>
        <p:spPr>
          <a:xfrm>
            <a:off x="9610344" y="4617720"/>
            <a:ext cx="2057400" cy="502920"/>
          </a:xfrm>
          <a:prstGeom prst="rect">
            <a:avLst/>
          </a:prstGeom>
          <a:noFill/>
          <a:ln/>
        </p:spPr>
        <p:txBody>
          <a:bodyPr wrap="square" lIns="0" tIns="0" rIns="0" bIns="0" rtlCol="0" anchor="ctr"/>
          <a:lstStyle/>
          <a:p>
            <a:pPr indent="0" marL="0">
              <a:lnSpc>
                <a:spcPts val="1600"/>
              </a:lnSpc>
              <a:buNone/>
            </a:pPr>
            <a:r>
              <a:rPr lang="en-US" sz="1150" dirty="0">
                <a:solidFill>
                  <a:srgbClr val="26292E"/>
                </a:solidFill>
                <a:latin typeface="BIZ UDPゴシック" pitchFamily="34" charset="0"/>
                <a:ea typeface="BIZ UDPゴシック" pitchFamily="34" charset="-122"/>
                <a:cs typeface="BIZ UDPゴシック" pitchFamily="34" charset="-120"/>
              </a:rPr>
              <a:t>残り物を撮ると、今夜の献立</a:t>
            </a:r>
            <a:endParaRPr lang="en-US" sz="1150" dirty="0"/>
          </a:p>
        </p:txBody>
      </p:sp>
      <p:sp>
        <p:nvSpPr>
          <p:cNvPr id="41" name="Text 39"/>
          <p:cNvSpPr/>
          <p:nvPr/>
        </p:nvSpPr>
        <p:spPr>
          <a:xfrm>
            <a:off x="1874520" y="5486400"/>
            <a:ext cx="9811512" cy="914400"/>
          </a:xfrm>
          <a:prstGeom prst="rect">
            <a:avLst/>
          </a:prstGeom>
          <a:noFill/>
          <a:ln/>
        </p:spPr>
        <p:txBody>
          <a:bodyPr wrap="square" lIns="0" tIns="0" rIns="0" bIns="0" rtlCol="0" anchor="ctr"/>
          <a:lstStyle/>
          <a:p>
            <a:pPr indent="0" marL="0">
              <a:lnSpc>
                <a:spcPts val="2000"/>
              </a:lnSpc>
              <a:buNone/>
            </a:pPr>
            <a:r>
              <a:rPr lang="en-US" sz="1300" dirty="0">
                <a:solidFill>
                  <a:srgbClr val="26292E"/>
                </a:solidFill>
                <a:latin typeface="BIZ UDPゴシック" pitchFamily="34" charset="0"/>
                <a:ea typeface="BIZ UDPゴシック" pitchFamily="34" charset="-122"/>
                <a:cs typeface="BIZ UDPゴシック" pitchFamily="34" charset="-120"/>
              </a:rPr>
              <a:t>毎回の演習の最後に「橋渡しメモ」──職場の何に使えるかまで練習。最終回に、職場用の試作版が一つ形になります。</a:t>
            </a:r>
            <a:endParaRPr lang="en-US" sz="1300" dirty="0"/>
          </a:p>
          <a:p>
            <a:pPr indent="0" marL="0">
              <a:lnSpc>
                <a:spcPts val="2000"/>
              </a:lnSpc>
              <a:buNone/>
            </a:pPr>
            <a:r>
              <a:rPr lang="en-US" sz="1200" dirty="0">
                <a:solidFill>
                  <a:srgbClr val="9AA89F"/>
                </a:solidFill>
                <a:latin typeface="BIZ UDPゴシック" pitchFamily="34" charset="0"/>
                <a:ea typeface="BIZ UDPゴシック" pitchFamily="34" charset="-122"/>
                <a:cs typeface="BIZ UDPゴシック" pitchFamily="34" charset="-120"/>
              </a:rPr>
              <a:t>「職員を6回も出せない」には、管理者向け・受講日程の調整ガイド（1枚・事前送付）で書面回答します。</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安</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全</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設</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計</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FDE-P08</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個人情報は、0文字。</a:t>
            </a:r>
            <a:endParaRPr lang="en-US" sz="4000" dirty="0"/>
          </a:p>
        </p:txBody>
      </p:sp>
      <p:sp>
        <p:nvSpPr>
          <p:cNvPr id="6" name="Shape 4"/>
          <p:cNvSpPr/>
          <p:nvPr/>
        </p:nvSpPr>
        <p:spPr>
          <a:xfrm>
            <a:off x="5166360" y="1463040"/>
            <a:ext cx="3108960" cy="2286000"/>
          </a:xfrm>
          <a:prstGeom prst="rect">
            <a:avLst/>
          </a:prstGeom>
          <a:solidFill>
            <a:srgbClr val="FFFFFF"/>
          </a:solidFill>
          <a:ln w="9525">
            <a:solidFill>
              <a:srgbClr val="E4E2D9"/>
            </a:solidFill>
            <a:prstDash val="solid"/>
          </a:ln>
          <a:effectLst>
            <a:outerShdw sx="100000" sy="100000" kx="0" ky="0" algn="bl" rotWithShape="0" blurRad="76200" dist="25400" dir="5400000">
              <a:srgbClr val="26292E">
                <a:alpha val="12000"/>
              </a:srgbClr>
            </a:outerShdw>
          </a:effectLst>
        </p:spPr>
      </p:sp>
      <p:sp>
        <p:nvSpPr>
          <p:cNvPr id="7" name="Shape 5"/>
          <p:cNvSpPr/>
          <p:nvPr/>
        </p:nvSpPr>
        <p:spPr>
          <a:xfrm>
            <a:off x="5285232" y="1581912"/>
            <a:ext cx="146304" cy="146304"/>
          </a:xfrm>
          <a:prstGeom prst="ellipse">
            <a:avLst/>
          </a:prstGeom>
          <a:solidFill>
            <a:srgbClr val="F4F2ED"/>
          </a:solidFill>
          <a:ln w="22225">
            <a:solidFill>
              <a:srgbClr val="B8892E"/>
            </a:solidFill>
            <a:prstDash val="solid"/>
          </a:ln>
        </p:spPr>
      </p:sp>
      <p:sp>
        <p:nvSpPr>
          <p:cNvPr id="8" name="Text 6"/>
          <p:cNvSpPr/>
          <p:nvPr/>
        </p:nvSpPr>
        <p:spPr>
          <a:xfrm>
            <a:off x="5212080" y="1719072"/>
            <a:ext cx="3017520" cy="1188720"/>
          </a:xfrm>
          <a:prstGeom prst="rect">
            <a:avLst/>
          </a:prstGeom>
          <a:noFill/>
          <a:ln/>
        </p:spPr>
        <p:txBody>
          <a:bodyPr wrap="square" lIns="0" tIns="0" rIns="0" bIns="0" rtlCol="0" anchor="ctr"/>
          <a:lstStyle/>
          <a:p>
            <a:pPr algn="ctr" indent="0" marL="0">
              <a:buNone/>
            </a:pPr>
            <a:r>
              <a:rPr lang="en-US" sz="9600" dirty="0">
                <a:solidFill>
                  <a:srgbClr val="26292E"/>
                </a:solidFill>
                <a:latin typeface="Bahnschrift SemiBold" pitchFamily="34" charset="0"/>
                <a:ea typeface="Bahnschrift SemiBold" pitchFamily="34" charset="-122"/>
                <a:cs typeface="Bahnschrift SemiBold" pitchFamily="34" charset="-120"/>
              </a:rPr>
              <a:t>0</a:t>
            </a:r>
            <a:pPr algn="ctr" indent="0" marL="0">
              <a:buNone/>
            </a:pPr>
            <a:r>
              <a:rPr lang="en-US" sz="3300" b="1" dirty="0">
                <a:solidFill>
                  <a:srgbClr val="26292E"/>
                </a:solidFill>
                <a:latin typeface="BIZ UDPゴシック" pitchFamily="34" charset="0"/>
                <a:ea typeface="BIZ UDPゴシック" pitchFamily="34" charset="-122"/>
                <a:cs typeface="BIZ UDPゴシック" pitchFamily="34" charset="-120"/>
              </a:rPr>
              <a:t> 文字</a:t>
            </a:r>
            <a:endParaRPr lang="en-US" sz="9600" dirty="0"/>
          </a:p>
        </p:txBody>
      </p:sp>
      <p:sp>
        <p:nvSpPr>
          <p:cNvPr id="9" name="Text 7"/>
          <p:cNvSpPr/>
          <p:nvPr/>
        </p:nvSpPr>
        <p:spPr>
          <a:xfrm>
            <a:off x="1874520" y="3977640"/>
            <a:ext cx="9811512" cy="685800"/>
          </a:xfrm>
          <a:prstGeom prst="rect">
            <a:avLst/>
          </a:prstGeom>
          <a:noFill/>
          <a:ln/>
        </p:spPr>
        <p:txBody>
          <a:bodyPr wrap="square" lIns="0" tIns="0" rIns="0" bIns="0" rtlCol="0" anchor="ctr"/>
          <a:lstStyle/>
          <a:p>
            <a:pPr algn="ctr" indent="0" marL="0">
              <a:lnSpc>
                <a:spcPts val="2400"/>
              </a:lnSpc>
              <a:buNone/>
            </a:pPr>
            <a:r>
              <a:rPr lang="en-US" sz="1500" dirty="0">
                <a:solidFill>
                  <a:srgbClr val="26292E"/>
                </a:solidFill>
                <a:latin typeface="BIZ UDPゴシック" pitchFamily="34" charset="0"/>
                <a:ea typeface="BIZ UDPゴシック" pitchFamily="34" charset="-122"/>
                <a:cs typeface="BIZ UDPゴシック" pitchFamily="34" charset="-120"/>
              </a:rPr>
              <a:t>「入力しないよう注意する」のではなく、</a:t>
            </a:r>
            <a:pPr algn="ctr" indent="0" marL="0">
              <a:lnSpc>
                <a:spcPts val="2400"/>
              </a:lnSpc>
              <a:buNone/>
            </a:pPr>
            <a:r>
              <a:rPr lang="en-US" sz="1500" b="1" dirty="0">
                <a:solidFill>
                  <a:srgbClr val="1F5748"/>
                </a:solidFill>
                <a:latin typeface="BIZ UDPゴシック" pitchFamily="34" charset="0"/>
                <a:ea typeface="BIZ UDPゴシック" pitchFamily="34" charset="-122"/>
                <a:cs typeface="BIZ UDPゴシック" pitchFamily="34" charset="-120"/>
              </a:rPr>
              <a:t>入力する必要が最初からない題材だけ</a:t>
            </a:r>
            <a:pPr algn="ctr" indent="0" marL="0">
              <a:lnSpc>
                <a:spcPts val="2400"/>
              </a:lnSpc>
              <a:buNone/>
            </a:pPr>
            <a:r>
              <a:rPr lang="en-US" sz="1500" dirty="0">
                <a:solidFill>
                  <a:srgbClr val="26292E"/>
                </a:solidFill>
                <a:latin typeface="BIZ UDPゴシック" pitchFamily="34" charset="0"/>
                <a:ea typeface="BIZ UDPゴシック" pitchFamily="34" charset="-122"/>
                <a:cs typeface="BIZ UDPゴシック" pitchFamily="34" charset="-120"/>
              </a:rPr>
              <a:t>でカリキュラムを構成。受講者自身と家族の情報も入れない設計です。</a:t>
            </a:r>
            <a:endParaRPr lang="en-US" sz="1500" dirty="0"/>
          </a:p>
        </p:txBody>
      </p:sp>
      <p:sp>
        <p:nvSpPr>
          <p:cNvPr id="10" name="Shape 8"/>
          <p:cNvSpPr/>
          <p:nvPr/>
        </p:nvSpPr>
        <p:spPr>
          <a:xfrm>
            <a:off x="1874520" y="4800600"/>
            <a:ext cx="3108960" cy="1051560"/>
          </a:xfrm>
          <a:prstGeom prst="rect">
            <a:avLst/>
          </a:prstGeom>
          <a:solidFill>
            <a:srgbClr val="FFFFFF"/>
          </a:solidFill>
          <a:ln w="9525">
            <a:solidFill>
              <a:srgbClr val="E4E2D9"/>
            </a:solidFill>
            <a:prstDash val="solid"/>
          </a:ln>
        </p:spPr>
      </p:sp>
      <p:sp>
        <p:nvSpPr>
          <p:cNvPr id="11" name="Text 9"/>
          <p:cNvSpPr/>
          <p:nvPr/>
        </p:nvSpPr>
        <p:spPr>
          <a:xfrm>
            <a:off x="2057400" y="4937760"/>
            <a:ext cx="2743200" cy="274320"/>
          </a:xfrm>
          <a:prstGeom prst="rect">
            <a:avLst/>
          </a:prstGeom>
          <a:noFill/>
          <a:ln/>
        </p:spPr>
        <p:txBody>
          <a:bodyPr wrap="square" lIns="0" tIns="0" rIns="0" bIns="0" rtlCol="0" anchor="ctr"/>
          <a:lstStyle/>
          <a:p>
            <a:pPr indent="0" marL="0">
              <a:buNone/>
            </a:pPr>
            <a:r>
              <a:rPr lang="en-US" sz="1100" b="1" dirty="0">
                <a:solidFill>
                  <a:srgbClr val="B8892E"/>
                </a:solidFill>
                <a:latin typeface="BIZ UDPゴシック" pitchFamily="34" charset="0"/>
                <a:ea typeface="BIZ UDPゴシック" pitchFamily="34" charset="-122"/>
                <a:cs typeface="BIZ UDPゴシック" pitchFamily="34" charset="-120"/>
              </a:rPr>
              <a:t>原則 1</a:t>
            </a:r>
            <a:endParaRPr lang="en-US" sz="1100" dirty="0"/>
          </a:p>
        </p:txBody>
      </p:sp>
      <p:sp>
        <p:nvSpPr>
          <p:cNvPr id="12" name="Text 10"/>
          <p:cNvSpPr/>
          <p:nvPr/>
        </p:nvSpPr>
        <p:spPr>
          <a:xfrm>
            <a:off x="2057400" y="5239512"/>
            <a:ext cx="2743200" cy="502920"/>
          </a:xfrm>
          <a:prstGeom prst="rect">
            <a:avLst/>
          </a:prstGeom>
          <a:noFill/>
          <a:ln/>
        </p:spPr>
        <p:txBody>
          <a:bodyPr wrap="square" lIns="0" tIns="0" rIns="0" bIns="0" rtlCol="0" anchor="ctr"/>
          <a:lstStyle/>
          <a:p>
            <a:pPr indent="0" marL="0">
              <a:lnSpc>
                <a:spcPts val="1700"/>
              </a:lnSpc>
              <a:buNone/>
            </a:pPr>
            <a:r>
              <a:rPr lang="en-US" sz="1350" b="1" dirty="0">
                <a:solidFill>
                  <a:srgbClr val="26292E"/>
                </a:solidFill>
                <a:latin typeface="BIZ UDPゴシック" pitchFamily="34" charset="0"/>
                <a:ea typeface="BIZ UDPゴシック" pitchFamily="34" charset="-122"/>
                <a:cs typeface="BIZ UDPゴシック" pitchFamily="34" charset="-120"/>
              </a:rPr>
              <a:t>入れないもの</a:t>
            </a:r>
            <a:endParaRPr lang="en-US" sz="1350" dirty="0"/>
          </a:p>
        </p:txBody>
      </p:sp>
      <p:sp>
        <p:nvSpPr>
          <p:cNvPr id="13" name="Shape 11"/>
          <p:cNvSpPr/>
          <p:nvPr/>
        </p:nvSpPr>
        <p:spPr>
          <a:xfrm>
            <a:off x="5212080" y="4800600"/>
            <a:ext cx="3108960" cy="1051560"/>
          </a:xfrm>
          <a:prstGeom prst="rect">
            <a:avLst/>
          </a:prstGeom>
          <a:solidFill>
            <a:srgbClr val="FFFFFF"/>
          </a:solidFill>
          <a:ln w="9525">
            <a:solidFill>
              <a:srgbClr val="E4E2D9"/>
            </a:solidFill>
            <a:prstDash val="solid"/>
          </a:ln>
        </p:spPr>
      </p:sp>
      <p:sp>
        <p:nvSpPr>
          <p:cNvPr id="14" name="Text 12"/>
          <p:cNvSpPr/>
          <p:nvPr/>
        </p:nvSpPr>
        <p:spPr>
          <a:xfrm>
            <a:off x="5394960" y="4937760"/>
            <a:ext cx="2743200" cy="274320"/>
          </a:xfrm>
          <a:prstGeom prst="rect">
            <a:avLst/>
          </a:prstGeom>
          <a:noFill/>
          <a:ln/>
        </p:spPr>
        <p:txBody>
          <a:bodyPr wrap="square" lIns="0" tIns="0" rIns="0" bIns="0" rtlCol="0" anchor="ctr"/>
          <a:lstStyle/>
          <a:p>
            <a:pPr indent="0" marL="0">
              <a:buNone/>
            </a:pPr>
            <a:r>
              <a:rPr lang="en-US" sz="1100" b="1" dirty="0">
                <a:solidFill>
                  <a:srgbClr val="B8892E"/>
                </a:solidFill>
                <a:latin typeface="BIZ UDPゴシック" pitchFamily="34" charset="0"/>
                <a:ea typeface="BIZ UDPゴシック" pitchFamily="34" charset="-122"/>
                <a:cs typeface="BIZ UDPゴシック" pitchFamily="34" charset="-120"/>
              </a:rPr>
              <a:t>原則 2</a:t>
            </a:r>
            <a:endParaRPr lang="en-US" sz="1100" dirty="0"/>
          </a:p>
        </p:txBody>
      </p:sp>
      <p:sp>
        <p:nvSpPr>
          <p:cNvPr id="15" name="Text 13"/>
          <p:cNvSpPr/>
          <p:nvPr/>
        </p:nvSpPr>
        <p:spPr>
          <a:xfrm>
            <a:off x="5394960" y="5239512"/>
            <a:ext cx="2743200" cy="502920"/>
          </a:xfrm>
          <a:prstGeom prst="rect">
            <a:avLst/>
          </a:prstGeom>
          <a:noFill/>
          <a:ln/>
        </p:spPr>
        <p:txBody>
          <a:bodyPr wrap="square" lIns="0" tIns="0" rIns="0" bIns="0" rtlCol="0" anchor="ctr"/>
          <a:lstStyle/>
          <a:p>
            <a:pPr indent="0" marL="0">
              <a:lnSpc>
                <a:spcPts val="1700"/>
              </a:lnSpc>
              <a:buNone/>
            </a:pPr>
            <a:r>
              <a:rPr lang="en-US" sz="1350" b="1" dirty="0">
                <a:solidFill>
                  <a:srgbClr val="26292E"/>
                </a:solidFill>
                <a:latin typeface="BIZ UDPゴシック" pitchFamily="34" charset="0"/>
                <a:ea typeface="BIZ UDPゴシック" pitchFamily="34" charset="-122"/>
                <a:cs typeface="BIZ UDPゴシック" pitchFamily="34" charset="-120"/>
              </a:rPr>
              <a:t>この講座で使うもの</a:t>
            </a:r>
            <a:endParaRPr lang="en-US" sz="1350" dirty="0"/>
          </a:p>
        </p:txBody>
      </p:sp>
      <p:sp>
        <p:nvSpPr>
          <p:cNvPr id="16" name="Shape 14"/>
          <p:cNvSpPr/>
          <p:nvPr/>
        </p:nvSpPr>
        <p:spPr>
          <a:xfrm>
            <a:off x="8549640" y="4800600"/>
            <a:ext cx="3108960" cy="1051560"/>
          </a:xfrm>
          <a:prstGeom prst="rect">
            <a:avLst/>
          </a:prstGeom>
          <a:solidFill>
            <a:srgbClr val="FFFFFF"/>
          </a:solidFill>
          <a:ln w="9525">
            <a:solidFill>
              <a:srgbClr val="E4E2D9"/>
            </a:solidFill>
            <a:prstDash val="solid"/>
          </a:ln>
        </p:spPr>
      </p:sp>
      <p:sp>
        <p:nvSpPr>
          <p:cNvPr id="17" name="Text 15"/>
          <p:cNvSpPr/>
          <p:nvPr/>
        </p:nvSpPr>
        <p:spPr>
          <a:xfrm>
            <a:off x="8732520" y="4937760"/>
            <a:ext cx="2743200" cy="274320"/>
          </a:xfrm>
          <a:prstGeom prst="rect">
            <a:avLst/>
          </a:prstGeom>
          <a:noFill/>
          <a:ln/>
        </p:spPr>
        <p:txBody>
          <a:bodyPr wrap="square" lIns="0" tIns="0" rIns="0" bIns="0" rtlCol="0" anchor="ctr"/>
          <a:lstStyle/>
          <a:p>
            <a:pPr indent="0" marL="0">
              <a:buNone/>
            </a:pPr>
            <a:r>
              <a:rPr lang="en-US" sz="1100" b="1" dirty="0">
                <a:solidFill>
                  <a:srgbClr val="B8892E"/>
                </a:solidFill>
                <a:latin typeface="BIZ UDPゴシック" pitchFamily="34" charset="0"/>
                <a:ea typeface="BIZ UDPゴシック" pitchFamily="34" charset="-122"/>
                <a:cs typeface="BIZ UDPゴシック" pitchFamily="34" charset="-120"/>
              </a:rPr>
              <a:t>原則 3</a:t>
            </a:r>
            <a:endParaRPr lang="en-US" sz="1100" dirty="0"/>
          </a:p>
        </p:txBody>
      </p:sp>
      <p:sp>
        <p:nvSpPr>
          <p:cNvPr id="18" name="Text 16"/>
          <p:cNvSpPr/>
          <p:nvPr/>
        </p:nvSpPr>
        <p:spPr>
          <a:xfrm>
            <a:off x="8732520" y="5239512"/>
            <a:ext cx="2743200" cy="502920"/>
          </a:xfrm>
          <a:prstGeom prst="rect">
            <a:avLst/>
          </a:prstGeom>
          <a:noFill/>
          <a:ln/>
        </p:spPr>
        <p:txBody>
          <a:bodyPr wrap="square" lIns="0" tIns="0" rIns="0" bIns="0" rtlCol="0" anchor="ctr"/>
          <a:lstStyle/>
          <a:p>
            <a:pPr indent="0" marL="0">
              <a:lnSpc>
                <a:spcPts val="1700"/>
              </a:lnSpc>
              <a:buNone/>
            </a:pPr>
            <a:r>
              <a:rPr lang="en-US" sz="1350" b="1" dirty="0">
                <a:solidFill>
                  <a:srgbClr val="26292E"/>
                </a:solidFill>
                <a:latin typeface="BIZ UDPゴシック" pitchFamily="34" charset="0"/>
                <a:ea typeface="BIZ UDPゴシック" pitchFamily="34" charset="-122"/>
                <a:cs typeface="BIZ UDPゴシック" pitchFamily="34" charset="-120"/>
              </a:rPr>
              <a:t>AIの答えを、答えにしないもの</a:t>
            </a:r>
            <a:endParaRPr lang="en-US" sz="1350" dirty="0"/>
          </a:p>
        </p:txBody>
      </p:sp>
      <p:sp>
        <p:nvSpPr>
          <p:cNvPr id="19" name="Text 17"/>
          <p:cNvSpPr/>
          <p:nvPr/>
        </p:nvSpPr>
        <p:spPr>
          <a:xfrm>
            <a:off x="1874520" y="6035040"/>
            <a:ext cx="9811512" cy="365760"/>
          </a:xfrm>
          <a:prstGeom prst="rect">
            <a:avLst/>
          </a:prstGeom>
          <a:noFill/>
          <a:ln/>
        </p:spPr>
        <p:txBody>
          <a:bodyPr wrap="square" lIns="0" tIns="0" rIns="0" bIns="0" rtlCol="0" anchor="ctr"/>
          <a:lstStyle/>
          <a:p>
            <a:pP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情報の線引き「安全の三原則」は初回、最初のツールづくりに入る前に。入力内容がAIの学習に使われない設定で利用します。</a:t>
            </a:r>
            <a:endParaRPr lang="en-U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2ED"/>
        </a:solidFill>
      </p:bgPr>
    </p:bg>
    <p:spTree>
      <p:nvGrpSpPr>
        <p:cNvPr id="1" name=""/>
        <p:cNvGrpSpPr/>
        <p:nvPr/>
      </p:nvGrpSpPr>
      <p:grpSpPr>
        <a:xfrm>
          <a:off x="0" y="0"/>
          <a:ext cx="0" cy="0"/>
          <a:chOff x="0" y="0"/>
          <a:chExt cx="0" cy="0"/>
        </a:xfrm>
      </p:grpSpPr>
      <p:sp>
        <p:nvSpPr>
          <p:cNvPr id="2" name="Shape 0"/>
          <p:cNvSpPr/>
          <p:nvPr/>
        </p:nvSpPr>
        <p:spPr>
          <a:xfrm>
            <a:off x="0" y="0"/>
            <a:ext cx="1463040" cy="6858000"/>
          </a:xfrm>
          <a:prstGeom prst="rect">
            <a:avLst/>
          </a:prstGeom>
          <a:solidFill>
            <a:srgbClr val="1F5748"/>
          </a:solidFill>
          <a:ln/>
        </p:spPr>
      </p:sp>
      <p:sp>
        <p:nvSpPr>
          <p:cNvPr id="3" name="Text 1"/>
          <p:cNvSpPr/>
          <p:nvPr/>
        </p:nvSpPr>
        <p:spPr>
          <a:xfrm>
            <a:off x="0" y="502920"/>
            <a:ext cx="1463040" cy="4754880"/>
          </a:xfrm>
          <a:prstGeom prst="rect">
            <a:avLst/>
          </a:prstGeom>
          <a:noFill/>
          <a:ln/>
        </p:spPr>
        <p:txBody>
          <a:bodyPr wrap="square" lIns="0" tIns="0" rIns="0" bIns="0" rtlCol="0" anchor="t"/>
          <a:lstStyle/>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講</a:t>
            </a:r>
            <a:endParaRPr lang="en-US" sz="1500" dirty="0"/>
          </a:p>
          <a:p>
            <a:pPr algn="ctr" indent="0" marL="0">
              <a:lnSpc>
                <a:spcPts val="2100"/>
              </a:lnSpc>
              <a:buNone/>
            </a:pPr>
            <a:r>
              <a:rPr lang="en-US" sz="1500" b="1" spc="200" kern="0" dirty="0">
                <a:solidFill>
                  <a:srgbClr val="F4F2ED"/>
                </a:solidFill>
                <a:latin typeface="BIZ UDPゴシック" pitchFamily="34" charset="0"/>
                <a:ea typeface="BIZ UDPゴシック" pitchFamily="34" charset="-122"/>
                <a:cs typeface="BIZ UDPゴシック" pitchFamily="34" charset="-120"/>
              </a:rPr>
              <a:t>師</a:t>
            </a:r>
            <a:endParaRPr lang="en-US" sz="1500" dirty="0"/>
          </a:p>
        </p:txBody>
      </p:sp>
      <p:sp>
        <p:nvSpPr>
          <p:cNvPr id="4" name="Text 2"/>
          <p:cNvSpPr/>
          <p:nvPr/>
        </p:nvSpPr>
        <p:spPr>
          <a:xfrm>
            <a:off x="0" y="6400800"/>
            <a:ext cx="1463040" cy="274320"/>
          </a:xfrm>
          <a:prstGeom prst="rect">
            <a:avLst/>
          </a:prstGeom>
          <a:noFill/>
          <a:ln/>
        </p:spPr>
        <p:txBody>
          <a:bodyPr wrap="square" lIns="0" tIns="0" rIns="0" bIns="0" rtlCol="0" anchor="ctr"/>
          <a:lstStyle/>
          <a:p>
            <a:pPr algn="ctr" indent="0" marL="0">
              <a:buNone/>
            </a:pPr>
            <a:r>
              <a:rPr lang="en-US" sz="1100" dirty="0">
                <a:solidFill>
                  <a:srgbClr val="F4F2ED"/>
                </a:solidFill>
                <a:latin typeface="Bahnschrift" pitchFamily="34" charset="0"/>
                <a:ea typeface="Bahnschrift" pitchFamily="34" charset="-122"/>
                <a:cs typeface="Bahnschrift" pitchFamily="34" charset="-120"/>
              </a:rPr>
              <a:t>FDE-P09</a:t>
            </a:r>
            <a:endParaRPr lang="en-US" sz="1100" dirty="0"/>
          </a:p>
        </p:txBody>
      </p:sp>
      <p:sp>
        <p:nvSpPr>
          <p:cNvPr id="5" name="Text 3"/>
          <p:cNvSpPr/>
          <p:nvPr/>
        </p:nvSpPr>
        <p:spPr>
          <a:xfrm>
            <a:off x="1874520" y="502920"/>
            <a:ext cx="9811512" cy="777240"/>
          </a:xfrm>
          <a:prstGeom prst="rect">
            <a:avLst/>
          </a:prstGeom>
          <a:noFill/>
          <a:ln/>
        </p:spPr>
        <p:txBody>
          <a:bodyPr wrap="square" lIns="0" tIns="0" rIns="0" bIns="0" rtlCol="0" anchor="ctr"/>
          <a:lstStyle/>
          <a:p>
            <a:pPr algn="l" indent="0" marL="0">
              <a:buNone/>
            </a:pPr>
            <a:r>
              <a:rPr lang="en-US" sz="4000" b="1" dirty="0">
                <a:solidFill>
                  <a:srgbClr val="26292E"/>
                </a:solidFill>
                <a:latin typeface="BIZ UDPゴシック" pitchFamily="34" charset="0"/>
                <a:ea typeface="BIZ UDPゴシック" pitchFamily="34" charset="-122"/>
                <a:cs typeface="BIZ UDPゴシック" pitchFamily="34" charset="-120"/>
              </a:rPr>
              <a:t>現場の出身です。</a:t>
            </a:r>
            <a:endParaRPr lang="en-US" sz="4000" dirty="0"/>
          </a:p>
        </p:txBody>
      </p:sp>
      <p:sp>
        <p:nvSpPr>
          <p:cNvPr id="6" name="Shape 4"/>
          <p:cNvSpPr/>
          <p:nvPr/>
        </p:nvSpPr>
        <p:spPr>
          <a:xfrm>
            <a:off x="1874520" y="1554480"/>
            <a:ext cx="2834640" cy="3566160"/>
          </a:xfrm>
          <a:prstGeom prst="rect">
            <a:avLst/>
          </a:prstGeom>
          <a:solidFill>
            <a:srgbClr val="E4E2D9"/>
          </a:solidFill>
          <a:ln w="12700">
            <a:solidFill>
              <a:srgbClr val="9AA89F"/>
            </a:solidFill>
            <a:prstDash val="solid"/>
          </a:ln>
        </p:spPr>
      </p:sp>
      <p:sp>
        <p:nvSpPr>
          <p:cNvPr id="7" name="Text 5"/>
          <p:cNvSpPr/>
          <p:nvPr/>
        </p:nvSpPr>
        <p:spPr>
          <a:xfrm>
            <a:off x="1874520" y="3017520"/>
            <a:ext cx="2834640" cy="731520"/>
          </a:xfrm>
          <a:prstGeom prst="rect">
            <a:avLst/>
          </a:prstGeom>
          <a:noFill/>
          <a:ln/>
        </p:spPr>
        <p:txBody>
          <a:bodyPr wrap="square" lIns="0" tIns="0" rIns="0" bIns="0" rtlCol="0" anchor="ctr"/>
          <a:lstStyle/>
          <a:p>
            <a:pPr algn="ct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講師写真</a:t>
            </a:r>
            <a:endParaRPr lang="en-US" sz="1200" dirty="0"/>
          </a:p>
          <a:p>
            <a:pPr algn="ctr" indent="0" marL="0">
              <a:buNone/>
            </a:pPr>
            <a:r>
              <a:rPr lang="en-US" sz="1200" dirty="0">
                <a:solidFill>
                  <a:srgbClr val="9AA89F"/>
                </a:solidFill>
                <a:latin typeface="BIZ UDPゴシック" pitchFamily="34" charset="0"/>
                <a:ea typeface="BIZ UDPゴシック" pitchFamily="34" charset="-122"/>
                <a:cs typeface="BIZ UDPゴシック" pitchFamily="34" charset="-120"/>
              </a:rPr>
              <a:t>（差し替え）</a:t>
            </a:r>
            <a:endParaRPr lang="en-US" sz="1200" dirty="0"/>
          </a:p>
        </p:txBody>
      </p:sp>
      <p:sp>
        <p:nvSpPr>
          <p:cNvPr id="8" name="Text 6"/>
          <p:cNvSpPr/>
          <p:nvPr/>
        </p:nvSpPr>
        <p:spPr>
          <a:xfrm>
            <a:off x="5166360" y="1600200"/>
            <a:ext cx="6519672" cy="2377440"/>
          </a:xfrm>
          <a:prstGeom prst="rect">
            <a:avLst/>
          </a:prstGeom>
          <a:noFill/>
          <a:ln/>
        </p:spPr>
        <p:txBody>
          <a:bodyPr wrap="square" lIns="0" tIns="0" rIns="0" bIns="0" rtlCol="0" anchor="ctr"/>
          <a:lstStyle/>
          <a:p>
            <a:pPr marL="342900" indent="-342900">
              <a:lnSpc>
                <a:spcPts val="2400"/>
              </a:lnSpc>
              <a:spcAft>
                <a:spcPts val="1000"/>
              </a:spcAft>
              <a:buSzPct val="100000"/>
              <a:buChar char="—"/>
            </a:pPr>
            <a:r>
              <a:rPr lang="en-US" sz="1500" dirty="0">
                <a:solidFill>
                  <a:srgbClr val="26292E"/>
                </a:solidFill>
                <a:latin typeface="BIZ UDPゴシック" pitchFamily="34" charset="0"/>
                <a:ea typeface="BIZ UDPゴシック" pitchFamily="34" charset="-122"/>
                <a:cs typeface="BIZ UDPゴシック" pitchFamily="34" charset="-120"/>
              </a:rPr>
              <a:t>介護支援専門員（ケアマネジャー）として約20年、現場で働いてきた実務者</a:t>
            </a:r>
            <a:endParaRPr lang="en-US" sz="1500" dirty="0"/>
          </a:p>
          <a:p>
            <a:pPr marL="342900" indent="-342900">
              <a:lnSpc>
                <a:spcPts val="2400"/>
              </a:lnSpc>
              <a:spcAft>
                <a:spcPts val="1000"/>
              </a:spcAft>
              <a:buSzPct val="100000"/>
              <a:buChar char="—"/>
            </a:pPr>
            <a:r>
              <a:rPr lang="en-US" sz="1500" dirty="0">
                <a:solidFill>
                  <a:srgbClr val="26292E"/>
                </a:solidFill>
                <a:latin typeface="BIZ UDPゴシック" pitchFamily="34" charset="0"/>
                <a:ea typeface="BIZ UDPゴシック" pitchFamily="34" charset="-122"/>
                <a:cs typeface="BIZ UDPゴシック" pitchFamily="34" charset="-120"/>
              </a:rPr>
              <a:t>プログラミング未経験から生成AIと1年半向き合い、発達障害の特性がある人の習慣づくりを支えるアプリを独力で完成</a:t>
            </a:r>
            <a:endParaRPr lang="en-US" sz="1500" dirty="0"/>
          </a:p>
          <a:p>
            <a:pPr marL="342900" indent="-342900">
              <a:lnSpc>
                <a:spcPts val="2400"/>
              </a:lnSpc>
              <a:spcAft>
                <a:spcPts val="1000"/>
              </a:spcAft>
              <a:buSzPct val="100000"/>
              <a:buChar char="—"/>
            </a:pPr>
            <a:r>
              <a:rPr lang="en-US" sz="1500" dirty="0">
                <a:solidFill>
                  <a:srgbClr val="26292E"/>
                </a:solidFill>
                <a:latin typeface="BIZ UDPゴシック" pitchFamily="34" charset="0"/>
                <a:ea typeface="BIZ UDPゴシック" pitchFamily="34" charset="-122"/>
                <a:cs typeface="BIZ UDPゴシック" pitchFamily="34" charset="-120"/>
              </a:rPr>
              <a:t>放課後等デイサービス・子ども食堂を現在も運営。研修専業の講師ではありません</a:t>
            </a:r>
            <a:endParaRPr lang="en-US" sz="1500" dirty="0"/>
          </a:p>
        </p:txBody>
      </p:sp>
      <p:sp>
        <p:nvSpPr>
          <p:cNvPr id="9" name="Shape 7"/>
          <p:cNvSpPr/>
          <p:nvPr/>
        </p:nvSpPr>
        <p:spPr>
          <a:xfrm>
            <a:off x="5166360" y="4114800"/>
            <a:ext cx="6519672" cy="1234440"/>
          </a:xfrm>
          <a:prstGeom prst="rect">
            <a:avLst/>
          </a:prstGeom>
          <a:solidFill>
            <a:srgbClr val="FFFFFF"/>
          </a:solidFill>
          <a:ln w="19050">
            <a:solidFill>
              <a:srgbClr val="B8892E"/>
            </a:solidFill>
            <a:prstDash val="solid"/>
          </a:ln>
        </p:spPr>
      </p:sp>
      <p:sp>
        <p:nvSpPr>
          <p:cNvPr id="10" name="Text 8"/>
          <p:cNvSpPr/>
          <p:nvPr/>
        </p:nvSpPr>
        <p:spPr>
          <a:xfrm>
            <a:off x="5394960" y="4224528"/>
            <a:ext cx="6062472" cy="1005840"/>
          </a:xfrm>
          <a:prstGeom prst="rect">
            <a:avLst/>
          </a:prstGeom>
          <a:noFill/>
          <a:ln/>
        </p:spPr>
        <p:txBody>
          <a:bodyPr wrap="square" lIns="0" tIns="0" rIns="0" bIns="0" rtlCol="0" anchor="ctr"/>
          <a:lstStyle/>
          <a:p>
            <a:pPr indent="0" marL="0">
              <a:lnSpc>
                <a:spcPts val="2700"/>
              </a:lnSpc>
              <a:buNone/>
            </a:pPr>
            <a:r>
              <a:rPr lang="en-US" sz="1600" b="1" dirty="0">
                <a:solidFill>
                  <a:srgbClr val="26292E"/>
                </a:solidFill>
                <a:latin typeface="BIZ UDPゴシック" pitchFamily="34" charset="0"/>
                <a:ea typeface="BIZ UDPゴシック" pitchFamily="34" charset="-122"/>
                <a:cs typeface="BIZ UDPゴシック" pitchFamily="34" charset="-120"/>
              </a:rPr>
              <a:t>「誰でもすぐに作れます、とは言いません。</a:t>
            </a:r>
            <a:endParaRPr lang="en-US" sz="1600" dirty="0"/>
          </a:p>
          <a:p>
            <a:pPr indent="0" marL="0">
              <a:lnSpc>
                <a:spcPts val="2700"/>
              </a:lnSpc>
              <a:buNone/>
            </a:pPr>
            <a:r>
              <a:rPr lang="en-US" sz="1600" b="1" dirty="0">
                <a:solidFill>
                  <a:srgbClr val="26292E"/>
                </a:solidFill>
                <a:latin typeface="BIZ UDPゴシック" pitchFamily="34" charset="0"/>
                <a:ea typeface="BIZ UDPゴシック" pitchFamily="34" charset="-122"/>
                <a:cs typeface="BIZ UDPゴシック" pitchFamily="34" charset="-120"/>
              </a:rPr>
              <a:t>　私は1年半かかりました。」</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2026-08-03T03:47:25Z</dcterms:created>
  <dcterms:modified xsi:type="dcterms:W3CDTF">2026-08-03T03:47:25Z</dcterms:modified>
</cp:coreProperties>
</file>